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Override2.xml" ContentType="application/vnd.openxmlformats-officedocument.themeOverrid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Override7.xml" ContentType="application/vnd.openxmlformats-officedocument.themeOverrid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  <p:sldMasterId id="2147483708" r:id="rId5"/>
    <p:sldMasterId id="2147483732" r:id="rId6"/>
    <p:sldMasterId id="2147483744" r:id="rId7"/>
    <p:sldMasterId id="2147483756" r:id="rId8"/>
    <p:sldMasterId id="2147483780" r:id="rId9"/>
    <p:sldMasterId id="2147483792" r:id="rId10"/>
    <p:sldMasterId id="2147483804" r:id="rId11"/>
    <p:sldMasterId id="2147483995" r:id="rId12"/>
    <p:sldMasterId id="2147484007" r:id="rId13"/>
    <p:sldMasterId id="2147484019" r:id="rId14"/>
  </p:sldMasterIdLst>
  <p:sldIdLst>
    <p:sldId id="256" r:id="rId15"/>
    <p:sldId id="305" r:id="rId16"/>
    <p:sldId id="309" r:id="rId17"/>
    <p:sldId id="298" r:id="rId18"/>
    <p:sldId id="299" r:id="rId19"/>
    <p:sldId id="295" r:id="rId20"/>
    <p:sldId id="296" r:id="rId21"/>
    <p:sldId id="300" r:id="rId22"/>
    <p:sldId id="297" r:id="rId23"/>
    <p:sldId id="304" r:id="rId24"/>
    <p:sldId id="284" r:id="rId25"/>
    <p:sldId id="269" r:id="rId26"/>
    <p:sldId id="271" r:id="rId27"/>
    <p:sldId id="270" r:id="rId28"/>
    <p:sldId id="272" r:id="rId29"/>
    <p:sldId id="273" r:id="rId30"/>
    <p:sldId id="274" r:id="rId31"/>
    <p:sldId id="285" r:id="rId32"/>
    <p:sldId id="258" r:id="rId33"/>
    <p:sldId id="291" r:id="rId34"/>
    <p:sldId id="275" r:id="rId35"/>
    <p:sldId id="277" r:id="rId36"/>
    <p:sldId id="293" r:id="rId37"/>
    <p:sldId id="306" r:id="rId38"/>
    <p:sldId id="278" r:id="rId39"/>
    <p:sldId id="286" r:id="rId40"/>
    <p:sldId id="262" r:id="rId41"/>
    <p:sldId id="276" r:id="rId42"/>
    <p:sldId id="267" r:id="rId43"/>
    <p:sldId id="261" r:id="rId44"/>
    <p:sldId id="290" r:id="rId45"/>
    <p:sldId id="260" r:id="rId46"/>
    <p:sldId id="268" r:id="rId47"/>
    <p:sldId id="287" r:id="rId48"/>
    <p:sldId id="292" r:id="rId49"/>
    <p:sldId id="280" r:id="rId50"/>
    <p:sldId id="279" r:id="rId51"/>
    <p:sldId id="303" r:id="rId52"/>
    <p:sldId id="265" r:id="rId53"/>
    <p:sldId id="281" r:id="rId54"/>
    <p:sldId id="264" r:id="rId55"/>
    <p:sldId id="288" r:id="rId56"/>
    <p:sldId id="308" r:id="rId57"/>
    <p:sldId id="310" r:id="rId58"/>
    <p:sldId id="289" r:id="rId59"/>
    <p:sldId id="282" r:id="rId60"/>
    <p:sldId id="302" r:id="rId61"/>
    <p:sldId id="283" r:id="rId6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02" autoAdjust="0"/>
  </p:normalViewPr>
  <p:slideViewPr>
    <p:cSldViewPr>
      <p:cViewPr>
        <p:scale>
          <a:sx n="72" d="100"/>
          <a:sy n="72" d="100"/>
        </p:scale>
        <p:origin x="-108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52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61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6FD7D0-61DF-4C60-8C1E-43DE64A5041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A50F9-F75E-4EF0-95B0-70924A04AB61}">
      <dgm:prSet phldrT="[Текст]" custT="1"/>
      <dgm:spPr/>
      <dgm:t>
        <a:bodyPr/>
        <a:lstStyle/>
        <a:p>
          <a:pPr algn="just"/>
          <a:r>
            <a:rPr lang="ru-RU" sz="2000" b="1" dirty="0"/>
            <a:t>1905-1917 гг. - участие в общегосударственной политической жизни: избирательные кампании в Государственную Думу,  мусульманские съезды,  социальная поддержка тыловиков всех национальностей через правительство и общественные организации (</a:t>
          </a:r>
          <a:r>
            <a:rPr lang="ru-RU" sz="2000" b="1" dirty="0" err="1"/>
            <a:t>Земгор</a:t>
          </a:r>
          <a:r>
            <a:rPr lang="ru-RU" sz="2000" b="1" dirty="0"/>
            <a:t> и др.)</a:t>
          </a:r>
        </a:p>
      </dgm:t>
    </dgm:pt>
    <dgm:pt modelId="{81CF5FD2-67C7-43F8-B15A-01B8DDA7ADE7}" type="parTrans" cxnId="{E3DC6148-A9E6-46FF-9771-1CF0EB4418AE}">
      <dgm:prSet/>
      <dgm:spPr/>
      <dgm:t>
        <a:bodyPr/>
        <a:lstStyle/>
        <a:p>
          <a:endParaRPr lang="ru-RU"/>
        </a:p>
      </dgm:t>
    </dgm:pt>
    <dgm:pt modelId="{4E34183A-ED02-422C-A467-6696E65A8D71}" type="sibTrans" cxnId="{E3DC6148-A9E6-46FF-9771-1CF0EB4418AE}">
      <dgm:prSet/>
      <dgm:spPr/>
      <dgm:t>
        <a:bodyPr/>
        <a:lstStyle/>
        <a:p>
          <a:endParaRPr lang="ru-RU"/>
        </a:p>
      </dgm:t>
    </dgm:pt>
    <dgm:pt modelId="{DCBA80AB-1F11-43EF-8D80-B5F4AEE744B5}">
      <dgm:prSet phldrT="[Текст]" custT="1"/>
      <dgm:spPr/>
      <dgm:t>
        <a:bodyPr/>
        <a:lstStyle/>
        <a:p>
          <a:pPr algn="just"/>
          <a:r>
            <a:rPr lang="ru-RU" sz="3200" b="0" dirty="0"/>
            <a:t>1913 г. - создание газеты "Казах"</a:t>
          </a:r>
        </a:p>
      </dgm:t>
    </dgm:pt>
    <dgm:pt modelId="{52B9D3CE-D59B-41C6-9057-4A4B38AC72B7}" type="parTrans" cxnId="{FCB96F7D-CA80-45F1-A13B-F89D1F409D89}">
      <dgm:prSet/>
      <dgm:spPr/>
      <dgm:t>
        <a:bodyPr/>
        <a:lstStyle/>
        <a:p>
          <a:endParaRPr lang="ru-RU"/>
        </a:p>
      </dgm:t>
    </dgm:pt>
    <dgm:pt modelId="{47CFF136-2A8E-4D2E-AEC6-B68900A2CC36}" type="sibTrans" cxnId="{FCB96F7D-CA80-45F1-A13B-F89D1F409D89}">
      <dgm:prSet/>
      <dgm:spPr/>
      <dgm:t>
        <a:bodyPr/>
        <a:lstStyle/>
        <a:p>
          <a:endParaRPr lang="ru-RU"/>
        </a:p>
      </dgm:t>
    </dgm:pt>
    <dgm:pt modelId="{F2C45CB0-864E-4BEA-B21F-A3849D761D44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0" dirty="0">
              <a:latin typeface="Times New Roman" pitchFamily="18" charset="0"/>
              <a:cs typeface="Times New Roman" pitchFamily="18" charset="0"/>
            </a:rPr>
            <a:t>1905 г. </a:t>
          </a:r>
          <a:r>
            <a:rPr lang="ru-RU" sz="2400" b="0" dirty="0" smtClean="0">
              <a:latin typeface="Times New Roman" pitchFamily="18" charset="0"/>
              <a:cs typeface="Times New Roman" pitchFamily="18" charset="0"/>
            </a:rPr>
            <a:t>– образование ККДП</a:t>
          </a:r>
        </a:p>
        <a:p>
          <a:pPr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dirty="0" smtClean="0">
              <a:latin typeface="Times New Roman" pitchFamily="18" charset="0"/>
              <a:cs typeface="Times New Roman" pitchFamily="18" charset="0"/>
            </a:rPr>
            <a:t>(Казахская конституционно-демократическая партия) </a:t>
          </a:r>
          <a:endParaRPr lang="ru-RU" sz="2400" b="0" dirty="0">
            <a:latin typeface="Times New Roman" pitchFamily="18" charset="0"/>
            <a:cs typeface="Times New Roman" pitchFamily="18" charset="0"/>
          </a:endParaRPr>
        </a:p>
      </dgm:t>
    </dgm:pt>
    <dgm:pt modelId="{55C12FE6-60C2-4D2F-A62F-174E9029B596}" type="sibTrans" cxnId="{34355714-78B9-45C3-AB89-106736BDEACA}">
      <dgm:prSet/>
      <dgm:spPr/>
      <dgm:t>
        <a:bodyPr/>
        <a:lstStyle/>
        <a:p>
          <a:endParaRPr lang="ru-RU"/>
        </a:p>
      </dgm:t>
    </dgm:pt>
    <dgm:pt modelId="{03004321-8EE0-4CED-BF88-9F05AB74C982}" type="parTrans" cxnId="{34355714-78B9-45C3-AB89-106736BDEACA}">
      <dgm:prSet/>
      <dgm:spPr/>
      <dgm:t>
        <a:bodyPr/>
        <a:lstStyle/>
        <a:p>
          <a:endParaRPr lang="ru-RU"/>
        </a:p>
      </dgm:t>
    </dgm:pt>
    <dgm:pt modelId="{25360F62-8C9D-4074-A40D-458C65611AE2}" type="pres">
      <dgm:prSet presAssocID="{B76FD7D0-61DF-4C60-8C1E-43DE64A5041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4D94C-9237-43B8-8AC2-B617955E7E54}" type="pres">
      <dgm:prSet presAssocID="{B76FD7D0-61DF-4C60-8C1E-43DE64A50411}" presName="dummyMaxCanvas" presStyleCnt="0">
        <dgm:presLayoutVars/>
      </dgm:prSet>
      <dgm:spPr/>
    </dgm:pt>
    <dgm:pt modelId="{B794EA81-0D9F-4BD4-8B21-6036039FDC1E}" type="pres">
      <dgm:prSet presAssocID="{B76FD7D0-61DF-4C60-8C1E-43DE64A50411}" presName="ThreeNodes_1" presStyleLbl="node1" presStyleIdx="0" presStyleCnt="3" custScaleX="117647" custScaleY="68651" custLinFactNeighborX="4412" custLinFactNeighborY="-156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26ADD7-84CC-4CD7-9197-D0D735CAAD5B}" type="pres">
      <dgm:prSet presAssocID="{B76FD7D0-61DF-4C60-8C1E-43DE64A50411}" presName="ThreeNodes_2" presStyleLbl="node1" presStyleIdx="1" presStyleCnt="3" custScaleX="117647" custScaleY="160714" custLinFactNeighborX="-19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17BF14-583B-4AFC-85FC-2AB11C651A57}" type="pres">
      <dgm:prSet presAssocID="{B76FD7D0-61DF-4C60-8C1E-43DE64A50411}" presName="ThreeNodes_3" presStyleLbl="node1" presStyleIdx="2" presStyleCnt="3" custScaleX="95261" custScaleY="68651" custLinFactNeighborX="-408" custLinFactNeighborY="156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2F0FB8-F66F-408F-8C57-94C998B14A72}" type="pres">
      <dgm:prSet presAssocID="{B76FD7D0-61DF-4C60-8C1E-43DE64A50411}" presName="ThreeConn_1-2" presStyleLbl="fgAccFollowNode1" presStyleIdx="0" presStyleCnt="2" custScaleX="81011" custScaleY="100000" custLinFactNeighborX="51893" custLinFactNeighborY="-488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4CC49-2316-4A42-905E-A86C1951751C}" type="pres">
      <dgm:prSet presAssocID="{B76FD7D0-61DF-4C60-8C1E-43DE64A50411}" presName="ThreeConn_2-3" presStyleLbl="fgAccFollowNode1" presStyleIdx="1" presStyleCnt="2" custScaleX="67276" custLinFactNeighborX="79365" custLinFactNeighborY="54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251BC4-2B71-46BB-9987-53A0A9C2BE49}" type="pres">
      <dgm:prSet presAssocID="{B76FD7D0-61DF-4C60-8C1E-43DE64A5041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35AC00-5E8D-4C01-9AFC-384B4ACD8191}" type="pres">
      <dgm:prSet presAssocID="{B76FD7D0-61DF-4C60-8C1E-43DE64A5041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957BB0-9644-493E-B586-FFC4F737C6CE}" type="pres">
      <dgm:prSet presAssocID="{B76FD7D0-61DF-4C60-8C1E-43DE64A5041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B96F7D-CA80-45F1-A13B-F89D1F409D89}" srcId="{B76FD7D0-61DF-4C60-8C1E-43DE64A50411}" destId="{DCBA80AB-1F11-43EF-8D80-B5F4AEE744B5}" srcOrd="2" destOrd="0" parTransId="{52B9D3CE-D59B-41C6-9057-4A4B38AC72B7}" sibTransId="{47CFF136-2A8E-4D2E-AEC6-B68900A2CC36}"/>
    <dgm:cxn modelId="{13B665F1-0DE9-40E9-BE42-49E2EDBF76E3}" type="presOf" srcId="{F2C45CB0-864E-4BEA-B21F-A3849D761D44}" destId="{A4251BC4-2B71-46BB-9987-53A0A9C2BE49}" srcOrd="1" destOrd="0" presId="urn:microsoft.com/office/officeart/2005/8/layout/vProcess5"/>
    <dgm:cxn modelId="{499AF787-8BB8-47C4-A6DE-7D0D1FD70E49}" type="presOf" srcId="{316A50F9-F75E-4EF0-95B0-70924A04AB61}" destId="{5C35AC00-5E8D-4C01-9AFC-384B4ACD8191}" srcOrd="1" destOrd="0" presId="urn:microsoft.com/office/officeart/2005/8/layout/vProcess5"/>
    <dgm:cxn modelId="{E3DC6148-A9E6-46FF-9771-1CF0EB4418AE}" srcId="{B76FD7D0-61DF-4C60-8C1E-43DE64A50411}" destId="{316A50F9-F75E-4EF0-95B0-70924A04AB61}" srcOrd="1" destOrd="0" parTransId="{81CF5FD2-67C7-43F8-B15A-01B8DDA7ADE7}" sibTransId="{4E34183A-ED02-422C-A467-6696E65A8D71}"/>
    <dgm:cxn modelId="{CBABBAD6-D985-4335-B341-603DB9D001D9}" type="presOf" srcId="{DCBA80AB-1F11-43EF-8D80-B5F4AEE744B5}" destId="{47957BB0-9644-493E-B586-FFC4F737C6CE}" srcOrd="1" destOrd="0" presId="urn:microsoft.com/office/officeart/2005/8/layout/vProcess5"/>
    <dgm:cxn modelId="{6A851980-6DEB-4210-830C-B9D8B52964E0}" type="presOf" srcId="{55C12FE6-60C2-4D2F-A62F-174E9029B596}" destId="{BE2F0FB8-F66F-408F-8C57-94C998B14A72}" srcOrd="0" destOrd="0" presId="urn:microsoft.com/office/officeart/2005/8/layout/vProcess5"/>
    <dgm:cxn modelId="{7E577189-3A2E-4AD0-91AD-839097431B78}" type="presOf" srcId="{316A50F9-F75E-4EF0-95B0-70924A04AB61}" destId="{2726ADD7-84CC-4CD7-9197-D0D735CAAD5B}" srcOrd="0" destOrd="0" presId="urn:microsoft.com/office/officeart/2005/8/layout/vProcess5"/>
    <dgm:cxn modelId="{34355714-78B9-45C3-AB89-106736BDEACA}" srcId="{B76FD7D0-61DF-4C60-8C1E-43DE64A50411}" destId="{F2C45CB0-864E-4BEA-B21F-A3849D761D44}" srcOrd="0" destOrd="0" parTransId="{03004321-8EE0-4CED-BF88-9F05AB74C982}" sibTransId="{55C12FE6-60C2-4D2F-A62F-174E9029B596}"/>
    <dgm:cxn modelId="{9CE8507D-D686-4998-8E51-42EAAB15B082}" type="presOf" srcId="{4E34183A-ED02-422C-A467-6696E65A8D71}" destId="{4294CC49-2316-4A42-905E-A86C1951751C}" srcOrd="0" destOrd="0" presId="urn:microsoft.com/office/officeart/2005/8/layout/vProcess5"/>
    <dgm:cxn modelId="{C050C70F-24F9-4ACB-8D0B-FCE4D6041515}" type="presOf" srcId="{DCBA80AB-1F11-43EF-8D80-B5F4AEE744B5}" destId="{8117BF14-583B-4AFC-85FC-2AB11C651A57}" srcOrd="0" destOrd="0" presId="urn:microsoft.com/office/officeart/2005/8/layout/vProcess5"/>
    <dgm:cxn modelId="{92B96AF8-5FA8-48FE-8984-2AB62F5DD3CF}" type="presOf" srcId="{F2C45CB0-864E-4BEA-B21F-A3849D761D44}" destId="{B794EA81-0D9F-4BD4-8B21-6036039FDC1E}" srcOrd="0" destOrd="0" presId="urn:microsoft.com/office/officeart/2005/8/layout/vProcess5"/>
    <dgm:cxn modelId="{21089894-A5A2-4482-9F13-F26226A2D788}" type="presOf" srcId="{B76FD7D0-61DF-4C60-8C1E-43DE64A50411}" destId="{25360F62-8C9D-4074-A40D-458C65611AE2}" srcOrd="0" destOrd="0" presId="urn:microsoft.com/office/officeart/2005/8/layout/vProcess5"/>
    <dgm:cxn modelId="{28A14827-BDBD-434B-8955-505B3C797A48}" type="presParOf" srcId="{25360F62-8C9D-4074-A40D-458C65611AE2}" destId="{81D4D94C-9237-43B8-8AC2-B617955E7E54}" srcOrd="0" destOrd="0" presId="urn:microsoft.com/office/officeart/2005/8/layout/vProcess5"/>
    <dgm:cxn modelId="{4B330278-9A2A-406B-93CA-BCB8E88B8B62}" type="presParOf" srcId="{25360F62-8C9D-4074-A40D-458C65611AE2}" destId="{B794EA81-0D9F-4BD4-8B21-6036039FDC1E}" srcOrd="1" destOrd="0" presId="urn:microsoft.com/office/officeart/2005/8/layout/vProcess5"/>
    <dgm:cxn modelId="{17FA1A63-9450-4EDD-9DD7-3D6FD5C400B2}" type="presParOf" srcId="{25360F62-8C9D-4074-A40D-458C65611AE2}" destId="{2726ADD7-84CC-4CD7-9197-D0D735CAAD5B}" srcOrd="2" destOrd="0" presId="urn:microsoft.com/office/officeart/2005/8/layout/vProcess5"/>
    <dgm:cxn modelId="{9E4537E6-5738-4257-95A2-0156333CA463}" type="presParOf" srcId="{25360F62-8C9D-4074-A40D-458C65611AE2}" destId="{8117BF14-583B-4AFC-85FC-2AB11C651A57}" srcOrd="3" destOrd="0" presId="urn:microsoft.com/office/officeart/2005/8/layout/vProcess5"/>
    <dgm:cxn modelId="{4FDDA441-EE07-48E8-9540-9D899C1BA291}" type="presParOf" srcId="{25360F62-8C9D-4074-A40D-458C65611AE2}" destId="{BE2F0FB8-F66F-408F-8C57-94C998B14A72}" srcOrd="4" destOrd="0" presId="urn:microsoft.com/office/officeart/2005/8/layout/vProcess5"/>
    <dgm:cxn modelId="{58554407-DFE1-437A-8F90-BACA1F7AA153}" type="presParOf" srcId="{25360F62-8C9D-4074-A40D-458C65611AE2}" destId="{4294CC49-2316-4A42-905E-A86C1951751C}" srcOrd="5" destOrd="0" presId="urn:microsoft.com/office/officeart/2005/8/layout/vProcess5"/>
    <dgm:cxn modelId="{03C518BD-4E34-4D47-98D3-B8F218E40D5B}" type="presParOf" srcId="{25360F62-8C9D-4074-A40D-458C65611AE2}" destId="{A4251BC4-2B71-46BB-9987-53A0A9C2BE49}" srcOrd="6" destOrd="0" presId="urn:microsoft.com/office/officeart/2005/8/layout/vProcess5"/>
    <dgm:cxn modelId="{AAFFF332-C29A-4D5D-837C-2223395B33C2}" type="presParOf" srcId="{25360F62-8C9D-4074-A40D-458C65611AE2}" destId="{5C35AC00-5E8D-4C01-9AFC-384B4ACD8191}" srcOrd="7" destOrd="0" presId="urn:microsoft.com/office/officeart/2005/8/layout/vProcess5"/>
    <dgm:cxn modelId="{3EF83FC7-806A-45FA-85AB-D806E4543540}" type="presParOf" srcId="{25360F62-8C9D-4074-A40D-458C65611AE2}" destId="{47957BB0-9644-493E-B586-FFC4F737C6C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BCBEA3-6446-44A8-9C06-CD4E4DA4A594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2EC7FC8-291C-4326-9B94-EC9FF29A64E3}">
      <dgm:prSet phldrT="[Текст]" custT="1"/>
      <dgm:spPr/>
      <dgm:t>
        <a:bodyPr/>
        <a:lstStyle/>
        <a:p>
          <a:pPr algn="just"/>
          <a:r>
            <a:rPr lang="ru-RU" sz="2000" b="1" dirty="0">
              <a:solidFill>
                <a:srgbClr val="0070C0"/>
              </a:solidFill>
            </a:rPr>
            <a:t>1905-1917 гг. - организация петиций, прошений, депутаций, межрегиональных совещаний </a:t>
          </a:r>
        </a:p>
      </dgm:t>
    </dgm:pt>
    <dgm:pt modelId="{CE2E1C18-1531-4235-9A5F-AE4CF449100C}" type="parTrans" cxnId="{DA019E5F-84AB-494A-B785-6D20A938FD93}">
      <dgm:prSet/>
      <dgm:spPr/>
      <dgm:t>
        <a:bodyPr/>
        <a:lstStyle/>
        <a:p>
          <a:endParaRPr lang="ru-RU"/>
        </a:p>
      </dgm:t>
    </dgm:pt>
    <dgm:pt modelId="{FF311121-EFD1-476A-BE73-D43A0CBD7332}" type="sibTrans" cxnId="{DA019E5F-84AB-494A-B785-6D20A938FD93}">
      <dgm:prSet/>
      <dgm:spPr/>
      <dgm:t>
        <a:bodyPr/>
        <a:lstStyle/>
        <a:p>
          <a:endParaRPr lang="ru-RU"/>
        </a:p>
      </dgm:t>
    </dgm:pt>
    <dgm:pt modelId="{82E61EEC-BB79-4E94-82B1-E40D5CD7F7E4}">
      <dgm:prSet phldrT="[Текст]" custT="1"/>
      <dgm:spPr/>
      <dgm:t>
        <a:bodyPr/>
        <a:lstStyle/>
        <a:p>
          <a:pPr algn="just"/>
          <a:r>
            <a:rPr lang="ru-RU" sz="2000" b="1" dirty="0">
              <a:solidFill>
                <a:srgbClr val="0070C0"/>
              </a:solidFill>
            </a:rPr>
            <a:t>1917 г. - создание казахских комитетов, кристаллизация общенациональной платформы на областных съездах, взаимодействие с гражданскими институтами</a:t>
          </a:r>
        </a:p>
      </dgm:t>
    </dgm:pt>
    <dgm:pt modelId="{AD08702B-8B3B-4AE6-91A0-BB0DF30F11B2}" type="parTrans" cxnId="{CD67912E-ABC4-4037-99C0-7384053F0BDC}">
      <dgm:prSet/>
      <dgm:spPr/>
      <dgm:t>
        <a:bodyPr/>
        <a:lstStyle/>
        <a:p>
          <a:endParaRPr lang="ru-RU"/>
        </a:p>
      </dgm:t>
    </dgm:pt>
    <dgm:pt modelId="{3BFAC3EA-1952-4CC8-9ABD-73D9F2E9D30F}" type="sibTrans" cxnId="{CD67912E-ABC4-4037-99C0-7384053F0BDC}">
      <dgm:prSet/>
      <dgm:spPr/>
      <dgm:t>
        <a:bodyPr/>
        <a:lstStyle/>
        <a:p>
          <a:endParaRPr lang="ru-RU"/>
        </a:p>
      </dgm:t>
    </dgm:pt>
    <dgm:pt modelId="{147E7862-ACE3-4A78-9107-0F47CE7DCACC}">
      <dgm:prSet phldrT="[Текст]" custT="1"/>
      <dgm:spPr/>
      <dgm:t>
        <a:bodyPr/>
        <a:lstStyle/>
        <a:p>
          <a:pPr algn="just"/>
          <a:r>
            <a:rPr lang="ru-RU" sz="2000" b="1" dirty="0">
              <a:solidFill>
                <a:srgbClr val="0070C0"/>
              </a:solidFill>
            </a:rPr>
            <a:t>1917 г. -  </a:t>
          </a:r>
          <a:r>
            <a:rPr lang="ru-RU" sz="2000" b="1" dirty="0" err="1">
              <a:solidFill>
                <a:srgbClr val="0070C0"/>
              </a:solidFill>
            </a:rPr>
            <a:t>общеказахские</a:t>
          </a:r>
          <a:r>
            <a:rPr lang="ru-RU" sz="2000" b="1" dirty="0">
              <a:solidFill>
                <a:srgbClr val="0070C0"/>
              </a:solidFill>
            </a:rPr>
            <a:t> съезды: утверждение консолидированной программы модернизации, выработка партийной программы, формирование местных партийных структур</a:t>
          </a:r>
        </a:p>
      </dgm:t>
    </dgm:pt>
    <dgm:pt modelId="{94944A4D-91B4-4516-AE35-2EC76CBE4868}" type="parTrans" cxnId="{A755A8C7-38F2-4118-82FA-F7109A6D4D9E}">
      <dgm:prSet/>
      <dgm:spPr/>
      <dgm:t>
        <a:bodyPr/>
        <a:lstStyle/>
        <a:p>
          <a:endParaRPr lang="ru-RU"/>
        </a:p>
      </dgm:t>
    </dgm:pt>
    <dgm:pt modelId="{17D360CA-3E9B-4A33-8C43-83F1618F5873}" type="sibTrans" cxnId="{A755A8C7-38F2-4118-82FA-F7109A6D4D9E}">
      <dgm:prSet/>
      <dgm:spPr/>
      <dgm:t>
        <a:bodyPr/>
        <a:lstStyle/>
        <a:p>
          <a:endParaRPr lang="ru-RU"/>
        </a:p>
      </dgm:t>
    </dgm:pt>
    <dgm:pt modelId="{A880D6B4-1D7F-42D2-AE77-6656EE6AB897}" type="pres">
      <dgm:prSet presAssocID="{F9BCBEA3-6446-44A8-9C06-CD4E4DA4A594}" presName="arrowDiagram" presStyleCnt="0">
        <dgm:presLayoutVars>
          <dgm:chMax val="5"/>
          <dgm:dir/>
          <dgm:resizeHandles val="exact"/>
        </dgm:presLayoutVars>
      </dgm:prSet>
      <dgm:spPr/>
    </dgm:pt>
    <dgm:pt modelId="{9DC38893-7CCE-48EB-B8A3-96D4E16188E5}" type="pres">
      <dgm:prSet presAssocID="{F9BCBEA3-6446-44A8-9C06-CD4E4DA4A594}" presName="arrow" presStyleLbl="bgShp" presStyleIdx="0" presStyleCnt="1" custScaleX="106250" custLinFactNeighborX="1695" custLinFactNeighborY="-305"/>
      <dgm:spPr/>
    </dgm:pt>
    <dgm:pt modelId="{69FAD60D-EB8B-4A96-B9F0-94D66152DA1E}" type="pres">
      <dgm:prSet presAssocID="{F9BCBEA3-6446-44A8-9C06-CD4E4DA4A594}" presName="arrowDiagram3" presStyleCnt="0"/>
      <dgm:spPr/>
    </dgm:pt>
    <dgm:pt modelId="{957E3EAB-FD31-4396-BA49-341C2165EA33}" type="pres">
      <dgm:prSet presAssocID="{52EC7FC8-291C-4326-9B94-EC9FF29A64E3}" presName="bullet3a" presStyleLbl="node1" presStyleIdx="0" presStyleCnt="3" custLinFactY="-49517" custLinFactNeighborX="-15574" custLinFactNeighborY="-100000"/>
      <dgm:spPr/>
    </dgm:pt>
    <dgm:pt modelId="{101594EB-7FBA-4F3F-A920-071E64FA9D49}" type="pres">
      <dgm:prSet presAssocID="{52EC7FC8-291C-4326-9B94-EC9FF29A64E3}" presName="textBox3a" presStyleLbl="revTx" presStyleIdx="0" presStyleCnt="3" custScaleX="138893" custScaleY="126765" custLinFactNeighborX="-3637" custLinFactNeighborY="2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C47B19-EE0A-4CA5-81BD-C5FF7D1BA0A6}" type="pres">
      <dgm:prSet presAssocID="{82E61EEC-BB79-4E94-82B1-E40D5CD7F7E4}" presName="bullet3b" presStyleLbl="node1" presStyleIdx="1" presStyleCnt="3" custLinFactX="83240" custLinFactY="-62251" custLinFactNeighborX="100000" custLinFactNeighborY="-100000"/>
      <dgm:spPr/>
    </dgm:pt>
    <dgm:pt modelId="{1ECF8312-76C9-4AF2-96D3-06249E253FAB}" type="pres">
      <dgm:prSet presAssocID="{82E61EEC-BB79-4E94-82B1-E40D5CD7F7E4}" presName="textBox3b" presStyleLbl="revTx" presStyleIdx="1" presStyleCnt="3" custScaleX="101694" custScaleY="106521" custLinFactNeighborX="16694" custLinFactNeighborY="-109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001240-B1BF-4E31-A369-A2FC1D763DA5}" type="pres">
      <dgm:prSet presAssocID="{147E7862-ACE3-4A78-9107-0F47CE7DCACC}" presName="bullet3c" presStyleLbl="node1" presStyleIdx="2" presStyleCnt="3" custLinFactX="100000" custLinFactY="-1559" custLinFactNeighborX="137516" custLinFactNeighborY="-100000"/>
      <dgm:spPr/>
    </dgm:pt>
    <dgm:pt modelId="{A3B398DA-B984-4479-856E-AFB49EAE06D6}" type="pres">
      <dgm:prSet presAssocID="{147E7862-ACE3-4A78-9107-0F47CE7DCACC}" presName="textBox3c" presStyleLbl="revTx" presStyleIdx="2" presStyleCnt="3" custScaleX="124138" custScaleY="100850" custLinFactNeighborX="35532" custLinFactNeighborY="-52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4E0858-387A-4BF1-ADF6-5CFB8289D3A4}" type="presOf" srcId="{147E7862-ACE3-4A78-9107-0F47CE7DCACC}" destId="{A3B398DA-B984-4479-856E-AFB49EAE06D6}" srcOrd="0" destOrd="0" presId="urn:microsoft.com/office/officeart/2005/8/layout/arrow2"/>
    <dgm:cxn modelId="{98ED564F-DE66-4EE0-A6F1-2C81AEADBE00}" type="presOf" srcId="{F9BCBEA3-6446-44A8-9C06-CD4E4DA4A594}" destId="{A880D6B4-1D7F-42D2-AE77-6656EE6AB897}" srcOrd="0" destOrd="0" presId="urn:microsoft.com/office/officeart/2005/8/layout/arrow2"/>
    <dgm:cxn modelId="{DA019E5F-84AB-494A-B785-6D20A938FD93}" srcId="{F9BCBEA3-6446-44A8-9C06-CD4E4DA4A594}" destId="{52EC7FC8-291C-4326-9B94-EC9FF29A64E3}" srcOrd="0" destOrd="0" parTransId="{CE2E1C18-1531-4235-9A5F-AE4CF449100C}" sibTransId="{FF311121-EFD1-476A-BE73-D43A0CBD7332}"/>
    <dgm:cxn modelId="{A755A8C7-38F2-4118-82FA-F7109A6D4D9E}" srcId="{F9BCBEA3-6446-44A8-9C06-CD4E4DA4A594}" destId="{147E7862-ACE3-4A78-9107-0F47CE7DCACC}" srcOrd="2" destOrd="0" parTransId="{94944A4D-91B4-4516-AE35-2EC76CBE4868}" sibTransId="{17D360CA-3E9B-4A33-8C43-83F1618F5873}"/>
    <dgm:cxn modelId="{A8EA94BA-D770-418D-9637-345F0CBF9C2D}" type="presOf" srcId="{52EC7FC8-291C-4326-9B94-EC9FF29A64E3}" destId="{101594EB-7FBA-4F3F-A920-071E64FA9D49}" srcOrd="0" destOrd="0" presId="urn:microsoft.com/office/officeart/2005/8/layout/arrow2"/>
    <dgm:cxn modelId="{CD67912E-ABC4-4037-99C0-7384053F0BDC}" srcId="{F9BCBEA3-6446-44A8-9C06-CD4E4DA4A594}" destId="{82E61EEC-BB79-4E94-82B1-E40D5CD7F7E4}" srcOrd="1" destOrd="0" parTransId="{AD08702B-8B3B-4AE6-91A0-BB0DF30F11B2}" sibTransId="{3BFAC3EA-1952-4CC8-9ABD-73D9F2E9D30F}"/>
    <dgm:cxn modelId="{AB4FAD69-6A81-4B45-9E2B-AEC348926C8C}" type="presOf" srcId="{82E61EEC-BB79-4E94-82B1-E40D5CD7F7E4}" destId="{1ECF8312-76C9-4AF2-96D3-06249E253FAB}" srcOrd="0" destOrd="0" presId="urn:microsoft.com/office/officeart/2005/8/layout/arrow2"/>
    <dgm:cxn modelId="{4FC27039-D173-4137-A707-B72EA3597DCD}" type="presParOf" srcId="{A880D6B4-1D7F-42D2-AE77-6656EE6AB897}" destId="{9DC38893-7CCE-48EB-B8A3-96D4E16188E5}" srcOrd="0" destOrd="0" presId="urn:microsoft.com/office/officeart/2005/8/layout/arrow2"/>
    <dgm:cxn modelId="{90A29F78-5F0E-4C8B-9E6D-DF84F6111BB0}" type="presParOf" srcId="{A880D6B4-1D7F-42D2-AE77-6656EE6AB897}" destId="{69FAD60D-EB8B-4A96-B9F0-94D66152DA1E}" srcOrd="1" destOrd="0" presId="urn:microsoft.com/office/officeart/2005/8/layout/arrow2"/>
    <dgm:cxn modelId="{0DB91226-4DDA-4D77-AC4B-B82F85FE3683}" type="presParOf" srcId="{69FAD60D-EB8B-4A96-B9F0-94D66152DA1E}" destId="{957E3EAB-FD31-4396-BA49-341C2165EA33}" srcOrd="0" destOrd="0" presId="urn:microsoft.com/office/officeart/2005/8/layout/arrow2"/>
    <dgm:cxn modelId="{0EF9BD49-2D6E-4074-8E40-38DA6F9D2B71}" type="presParOf" srcId="{69FAD60D-EB8B-4A96-B9F0-94D66152DA1E}" destId="{101594EB-7FBA-4F3F-A920-071E64FA9D49}" srcOrd="1" destOrd="0" presId="urn:microsoft.com/office/officeart/2005/8/layout/arrow2"/>
    <dgm:cxn modelId="{D5D1306C-B6DA-41EE-B335-510E2C26AA3F}" type="presParOf" srcId="{69FAD60D-EB8B-4A96-B9F0-94D66152DA1E}" destId="{8AC47B19-EE0A-4CA5-81BD-C5FF7D1BA0A6}" srcOrd="2" destOrd="0" presId="urn:microsoft.com/office/officeart/2005/8/layout/arrow2"/>
    <dgm:cxn modelId="{B6D8DA00-C0CA-4DFB-8EDA-1F1AAB0F0D5C}" type="presParOf" srcId="{69FAD60D-EB8B-4A96-B9F0-94D66152DA1E}" destId="{1ECF8312-76C9-4AF2-96D3-06249E253FAB}" srcOrd="3" destOrd="0" presId="urn:microsoft.com/office/officeart/2005/8/layout/arrow2"/>
    <dgm:cxn modelId="{10699160-4B06-4571-8565-A818A0BD304D}" type="presParOf" srcId="{69FAD60D-EB8B-4A96-B9F0-94D66152DA1E}" destId="{BA001240-B1BF-4E31-A369-A2FC1D763DA5}" srcOrd="4" destOrd="0" presId="urn:microsoft.com/office/officeart/2005/8/layout/arrow2"/>
    <dgm:cxn modelId="{79F088CD-746E-4A31-9087-E8830A866696}" type="presParOf" srcId="{69FAD60D-EB8B-4A96-B9F0-94D66152DA1E}" destId="{A3B398DA-B984-4479-856E-AFB49EAE06D6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8C2C10-08D8-4A64-9EFC-7D0D7B5FD3F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E46F1D-A599-4F29-B7B7-6D51A5423A61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b="1" dirty="0" smtClean="0"/>
            <a:t>РСФСР</a:t>
          </a:r>
        </a:p>
        <a:p>
          <a:endParaRPr lang="ru-RU" sz="2000" b="1" dirty="0"/>
        </a:p>
      </dgm:t>
    </dgm:pt>
    <dgm:pt modelId="{B7CA0DE7-6294-4660-AD4A-A004F0B42A85}" type="parTrans" cxnId="{D4AAF05B-E3DF-40E0-B143-3EA418419B96}">
      <dgm:prSet/>
      <dgm:spPr/>
      <dgm:t>
        <a:bodyPr/>
        <a:lstStyle/>
        <a:p>
          <a:endParaRPr lang="ru-RU"/>
        </a:p>
      </dgm:t>
    </dgm:pt>
    <dgm:pt modelId="{0993AB36-C6D2-4A24-9233-705F5FF23249}" type="sibTrans" cxnId="{D4AAF05B-E3DF-40E0-B143-3EA418419B96}">
      <dgm:prSet/>
      <dgm:spPr/>
      <dgm:t>
        <a:bodyPr/>
        <a:lstStyle/>
        <a:p>
          <a:endParaRPr lang="ru-RU"/>
        </a:p>
      </dgm:t>
    </dgm:pt>
    <dgm:pt modelId="{B1DE39E1-036D-499F-9A87-7928F5B0351C}">
      <dgm:prSet phldrT="[Текст]" custT="1"/>
      <dgm:spPr/>
      <dgm:t>
        <a:bodyPr/>
        <a:lstStyle/>
        <a:p>
          <a:pPr algn="just"/>
          <a:r>
            <a:rPr lang="ru-RU" sz="2000" b="1" dirty="0" smtClean="0">
              <a:solidFill>
                <a:srgbClr val="0070C0"/>
              </a:solidFill>
            </a:rPr>
            <a:t>Признание Советов и РКП(б)</a:t>
          </a:r>
          <a:endParaRPr lang="ru-RU" sz="2000" b="1" dirty="0">
            <a:solidFill>
              <a:srgbClr val="0070C0"/>
            </a:solidFill>
          </a:endParaRPr>
        </a:p>
      </dgm:t>
    </dgm:pt>
    <dgm:pt modelId="{CB6B2537-CD69-432F-AFB4-0717D985B8AE}" type="parTrans" cxnId="{761E4586-92BF-45CF-9E7E-B3C49DF1A011}">
      <dgm:prSet/>
      <dgm:spPr/>
      <dgm:t>
        <a:bodyPr/>
        <a:lstStyle/>
        <a:p>
          <a:endParaRPr lang="ru-RU"/>
        </a:p>
      </dgm:t>
    </dgm:pt>
    <dgm:pt modelId="{960BF37A-B539-435A-B4DC-A65F713E0275}" type="sibTrans" cxnId="{761E4586-92BF-45CF-9E7E-B3C49DF1A011}">
      <dgm:prSet/>
      <dgm:spPr/>
      <dgm:t>
        <a:bodyPr/>
        <a:lstStyle/>
        <a:p>
          <a:endParaRPr lang="ru-RU"/>
        </a:p>
      </dgm:t>
    </dgm:pt>
    <dgm:pt modelId="{A2EFDF09-4C09-4A0E-BE4B-7D7823B73F7D}">
      <dgm:prSet phldrT="[Текст]" custT="1"/>
      <dgm:spPr/>
      <dgm:t>
        <a:bodyPr/>
        <a:lstStyle/>
        <a:p>
          <a:pPr algn="just"/>
          <a:r>
            <a:rPr lang="ru-RU" sz="2000" b="1" dirty="0" smtClean="0">
              <a:solidFill>
                <a:srgbClr val="0070C0"/>
              </a:solidFill>
            </a:rPr>
            <a:t>Советская автономия (</a:t>
          </a:r>
          <a:r>
            <a:rPr lang="ru-RU" sz="2000" b="1" dirty="0" err="1" smtClean="0">
              <a:solidFill>
                <a:srgbClr val="0070C0"/>
              </a:solidFill>
            </a:rPr>
            <a:t>советы=земства</a:t>
          </a:r>
          <a:r>
            <a:rPr lang="ru-RU" sz="2000" b="1" dirty="0" smtClean="0">
              <a:solidFill>
                <a:srgbClr val="0070C0"/>
              </a:solidFill>
            </a:rPr>
            <a:t>)</a:t>
          </a:r>
          <a:endParaRPr lang="ru-RU" sz="2000" b="1" dirty="0">
            <a:solidFill>
              <a:srgbClr val="0070C0"/>
            </a:solidFill>
          </a:endParaRPr>
        </a:p>
      </dgm:t>
    </dgm:pt>
    <dgm:pt modelId="{1C1722C4-5C9B-43F3-80CD-EE3FC4AFD5C1}" type="parTrans" cxnId="{3877C48C-9761-4F9B-BC42-93A28E8745FD}">
      <dgm:prSet/>
      <dgm:spPr/>
      <dgm:t>
        <a:bodyPr/>
        <a:lstStyle/>
        <a:p>
          <a:endParaRPr lang="ru-RU"/>
        </a:p>
      </dgm:t>
    </dgm:pt>
    <dgm:pt modelId="{486BD3FF-52AA-4942-9BAF-F59F39E4DD79}" type="sibTrans" cxnId="{3877C48C-9761-4F9B-BC42-93A28E8745FD}">
      <dgm:prSet/>
      <dgm:spPr/>
      <dgm:t>
        <a:bodyPr/>
        <a:lstStyle/>
        <a:p>
          <a:endParaRPr lang="ru-RU"/>
        </a:p>
      </dgm:t>
    </dgm:pt>
    <dgm:pt modelId="{45FBE408-16F4-4AA6-A20C-47C70F516BA7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Автономная Сибирь</a:t>
          </a:r>
        </a:p>
      </dgm:t>
    </dgm:pt>
    <dgm:pt modelId="{31DF3CD2-D835-47B4-B108-A23245C447CE}" type="parTrans" cxnId="{44513A4B-01EC-4513-9C8A-99DD524C7AB1}">
      <dgm:prSet/>
      <dgm:spPr/>
      <dgm:t>
        <a:bodyPr/>
        <a:lstStyle/>
        <a:p>
          <a:endParaRPr lang="ru-RU"/>
        </a:p>
      </dgm:t>
    </dgm:pt>
    <dgm:pt modelId="{A0F21234-D701-47AC-9512-D373146464BF}" type="sibTrans" cxnId="{44513A4B-01EC-4513-9C8A-99DD524C7AB1}">
      <dgm:prSet/>
      <dgm:spPr/>
      <dgm:t>
        <a:bodyPr/>
        <a:lstStyle/>
        <a:p>
          <a:endParaRPr lang="ru-RU"/>
        </a:p>
      </dgm:t>
    </dgm:pt>
    <dgm:pt modelId="{26BC9FDD-DAE6-4B76-A971-9E40B547E180}">
      <dgm:prSet phldrT="[Текст]" custT="1"/>
      <dgm:spPr/>
      <dgm:t>
        <a:bodyPr/>
        <a:lstStyle/>
        <a:p>
          <a:pPr algn="just"/>
          <a:r>
            <a:rPr lang="ru-RU" sz="2000" b="1" dirty="0" smtClean="0">
              <a:solidFill>
                <a:srgbClr val="0070C0"/>
              </a:solidFill>
            </a:rPr>
            <a:t>Вхождение в состав Сибирской автономии</a:t>
          </a:r>
          <a:endParaRPr lang="ru-RU" sz="2000" b="1" dirty="0">
            <a:solidFill>
              <a:srgbClr val="0070C0"/>
            </a:solidFill>
          </a:endParaRPr>
        </a:p>
      </dgm:t>
    </dgm:pt>
    <dgm:pt modelId="{387CDC0D-6290-4D0A-A2E2-FA52267B6194}" type="parTrans" cxnId="{B222D1C5-7347-4BC0-98F4-724E55CA4E29}">
      <dgm:prSet/>
      <dgm:spPr/>
      <dgm:t>
        <a:bodyPr/>
        <a:lstStyle/>
        <a:p>
          <a:endParaRPr lang="ru-RU"/>
        </a:p>
      </dgm:t>
    </dgm:pt>
    <dgm:pt modelId="{B3F50C23-D3E5-48B5-96EE-A5F63586BD7D}" type="sibTrans" cxnId="{B222D1C5-7347-4BC0-98F4-724E55CA4E29}">
      <dgm:prSet/>
      <dgm:spPr/>
      <dgm:t>
        <a:bodyPr/>
        <a:lstStyle/>
        <a:p>
          <a:endParaRPr lang="ru-RU"/>
        </a:p>
      </dgm:t>
    </dgm:pt>
    <dgm:pt modelId="{12EC01F6-3A48-4CAA-AB0B-B3B11EF45FEE}">
      <dgm:prSet phldrT="[Текст]" custT="1"/>
      <dgm:spPr/>
      <dgm:t>
        <a:bodyPr/>
        <a:lstStyle/>
        <a:p>
          <a:pPr algn="just"/>
          <a:r>
            <a:rPr lang="ru-RU" sz="2000" b="1" dirty="0" smtClean="0">
              <a:solidFill>
                <a:srgbClr val="0070C0"/>
              </a:solidFill>
            </a:rPr>
            <a:t>Национально-культурная автономия</a:t>
          </a:r>
          <a:endParaRPr lang="ru-RU" sz="2000" b="1" dirty="0">
            <a:solidFill>
              <a:srgbClr val="0070C0"/>
            </a:solidFill>
          </a:endParaRPr>
        </a:p>
      </dgm:t>
    </dgm:pt>
    <dgm:pt modelId="{CDF22B07-9430-4A26-9FD2-98EC72B301DD}" type="parTrans" cxnId="{CE428ECC-3882-4048-81E8-20D6ADD7BB4D}">
      <dgm:prSet/>
      <dgm:spPr/>
      <dgm:t>
        <a:bodyPr/>
        <a:lstStyle/>
        <a:p>
          <a:endParaRPr lang="ru-RU"/>
        </a:p>
      </dgm:t>
    </dgm:pt>
    <dgm:pt modelId="{30F8D8D4-E183-48A0-8A7D-74919F10332C}" type="sibTrans" cxnId="{CE428ECC-3882-4048-81E8-20D6ADD7BB4D}">
      <dgm:prSet/>
      <dgm:spPr/>
      <dgm:t>
        <a:bodyPr/>
        <a:lstStyle/>
        <a:p>
          <a:endParaRPr lang="ru-RU"/>
        </a:p>
      </dgm:t>
    </dgm:pt>
    <dgm:pt modelId="{97740F93-5F5B-4C4A-8446-3914E2B598FE}">
      <dgm:prSet phldrT="[Текст]" custT="1"/>
      <dgm:spPr/>
      <dgm:t>
        <a:bodyPr/>
        <a:lstStyle/>
        <a:p>
          <a:r>
            <a:rPr lang="ru-RU" sz="2800" b="1" dirty="0" err="1" smtClean="0"/>
            <a:t>Комуч</a:t>
          </a:r>
          <a:endParaRPr lang="ru-RU" sz="2800" b="1" dirty="0"/>
        </a:p>
      </dgm:t>
    </dgm:pt>
    <dgm:pt modelId="{0C0FE734-CA88-446B-B87C-FF7F863E21B1}" type="parTrans" cxnId="{AE9D0EEA-4364-465E-BC27-A32D71F75EC3}">
      <dgm:prSet/>
      <dgm:spPr/>
      <dgm:t>
        <a:bodyPr/>
        <a:lstStyle/>
        <a:p>
          <a:endParaRPr lang="ru-RU"/>
        </a:p>
      </dgm:t>
    </dgm:pt>
    <dgm:pt modelId="{3C039630-8A26-43B6-91DA-CD0DCFDADFDD}" type="sibTrans" cxnId="{AE9D0EEA-4364-465E-BC27-A32D71F75EC3}">
      <dgm:prSet/>
      <dgm:spPr/>
      <dgm:t>
        <a:bodyPr/>
        <a:lstStyle/>
        <a:p>
          <a:endParaRPr lang="ru-RU"/>
        </a:p>
      </dgm:t>
    </dgm:pt>
    <dgm:pt modelId="{EF7111B6-B042-4C5D-B809-D733E9607483}">
      <dgm:prSet phldrT="[Текст]" custT="1"/>
      <dgm:spPr/>
      <dgm:t>
        <a:bodyPr/>
        <a:lstStyle/>
        <a:p>
          <a:pPr algn="just"/>
          <a:r>
            <a:rPr lang="ru-RU" sz="2000" b="1" dirty="0" smtClean="0">
              <a:solidFill>
                <a:srgbClr val="0070C0"/>
              </a:solidFill>
            </a:rPr>
            <a:t>Демократическая федерация</a:t>
          </a:r>
          <a:endParaRPr lang="ru-RU" sz="2000" b="1" dirty="0">
            <a:solidFill>
              <a:srgbClr val="0070C0"/>
            </a:solidFill>
          </a:endParaRPr>
        </a:p>
      </dgm:t>
    </dgm:pt>
    <dgm:pt modelId="{E3F9D66B-C9F6-4819-9D61-FFF4AA3FD3BE}" type="parTrans" cxnId="{547EF991-E2D9-4756-ABA6-34736A5C1A21}">
      <dgm:prSet/>
      <dgm:spPr/>
      <dgm:t>
        <a:bodyPr/>
        <a:lstStyle/>
        <a:p>
          <a:endParaRPr lang="ru-RU"/>
        </a:p>
      </dgm:t>
    </dgm:pt>
    <dgm:pt modelId="{355BD506-70E0-4D54-BB0E-120440E482AF}" type="sibTrans" cxnId="{547EF991-E2D9-4756-ABA6-34736A5C1A21}">
      <dgm:prSet/>
      <dgm:spPr/>
      <dgm:t>
        <a:bodyPr/>
        <a:lstStyle/>
        <a:p>
          <a:endParaRPr lang="ru-RU"/>
        </a:p>
      </dgm:t>
    </dgm:pt>
    <dgm:pt modelId="{0C111CCC-D30F-404E-A76C-B015CA8FC2EB}">
      <dgm:prSet phldrT="[Текст]" custT="1"/>
      <dgm:spPr/>
      <dgm:t>
        <a:bodyPr/>
        <a:lstStyle/>
        <a:p>
          <a:pPr algn="just"/>
          <a:r>
            <a:rPr lang="ru-RU" sz="2000" b="1" dirty="0" smtClean="0">
              <a:solidFill>
                <a:srgbClr val="0070C0"/>
              </a:solidFill>
            </a:rPr>
            <a:t>Договорные отношения</a:t>
          </a:r>
          <a:endParaRPr lang="ru-RU" sz="2000" b="1" dirty="0">
            <a:solidFill>
              <a:srgbClr val="0070C0"/>
            </a:solidFill>
          </a:endParaRPr>
        </a:p>
      </dgm:t>
    </dgm:pt>
    <dgm:pt modelId="{838E4300-42E5-4C5E-9382-1AA1E531CEC0}" type="parTrans" cxnId="{7E47FB24-004B-4E1D-A2EE-CA33EDB67C14}">
      <dgm:prSet/>
      <dgm:spPr/>
      <dgm:t>
        <a:bodyPr/>
        <a:lstStyle/>
        <a:p>
          <a:endParaRPr lang="ru-RU"/>
        </a:p>
      </dgm:t>
    </dgm:pt>
    <dgm:pt modelId="{E05EF6D4-0ECB-47A7-AD46-62D8C2ABB327}" type="sibTrans" cxnId="{7E47FB24-004B-4E1D-A2EE-CA33EDB67C14}">
      <dgm:prSet/>
      <dgm:spPr/>
      <dgm:t>
        <a:bodyPr/>
        <a:lstStyle/>
        <a:p>
          <a:endParaRPr lang="ru-RU"/>
        </a:p>
      </dgm:t>
    </dgm:pt>
    <dgm:pt modelId="{14C1BEFE-9357-4551-AB92-C47CB01421C0}" type="pres">
      <dgm:prSet presAssocID="{DD8C2C10-08D8-4A64-9EFC-7D0D7B5FD3FF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A5679C-99C7-4236-8774-7E1C2E573B59}" type="pres">
      <dgm:prSet presAssocID="{DD8C2C10-08D8-4A64-9EFC-7D0D7B5FD3FF}" presName="cycle" presStyleCnt="0"/>
      <dgm:spPr/>
    </dgm:pt>
    <dgm:pt modelId="{AAD11243-13BD-4695-935E-2028905319C3}" type="pres">
      <dgm:prSet presAssocID="{DD8C2C10-08D8-4A64-9EFC-7D0D7B5FD3FF}" presName="centerShape" presStyleCnt="0"/>
      <dgm:spPr/>
    </dgm:pt>
    <dgm:pt modelId="{E4260D2B-D8B2-4B18-884D-0759F4B7C2AA}" type="pres">
      <dgm:prSet presAssocID="{DD8C2C10-08D8-4A64-9EFC-7D0D7B5FD3FF}" presName="connSite" presStyleLbl="node1" presStyleIdx="0" presStyleCnt="4"/>
      <dgm:spPr/>
    </dgm:pt>
    <dgm:pt modelId="{024E7CF6-52AE-42B2-B260-E5A6C297CD57}" type="pres">
      <dgm:prSet presAssocID="{DD8C2C10-08D8-4A64-9EFC-7D0D7B5FD3FF}" presName="visible" presStyleLbl="node1" presStyleIdx="0" presStyleCnt="4" custScaleX="143777" custScaleY="110955" custLinFactNeighborX="-12817" custLinFactNeighborY="68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3E0D746-CCB5-42E6-AF56-FE75F9316716}" type="pres">
      <dgm:prSet presAssocID="{B7CA0DE7-6294-4660-AD4A-A004F0B42A85}" presName="Name25" presStyleLbl="parChTrans1D1" presStyleIdx="0" presStyleCnt="3"/>
      <dgm:spPr/>
      <dgm:t>
        <a:bodyPr/>
        <a:lstStyle/>
        <a:p>
          <a:endParaRPr lang="ru-RU"/>
        </a:p>
      </dgm:t>
    </dgm:pt>
    <dgm:pt modelId="{33D0761A-1F52-4FDE-9C43-F07BE7DF34FB}" type="pres">
      <dgm:prSet presAssocID="{ACE46F1D-A599-4F29-B7B7-6D51A5423A61}" presName="node" presStyleCnt="0"/>
      <dgm:spPr/>
    </dgm:pt>
    <dgm:pt modelId="{1CF75976-31B5-4EF1-884F-66FCEC98E4FF}" type="pres">
      <dgm:prSet presAssocID="{ACE46F1D-A599-4F29-B7B7-6D51A5423A61}" presName="parentNode" presStyleLbl="node1" presStyleIdx="1" presStyleCnt="4" custScaleX="106161" custScaleY="1004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D23E0-F83D-4156-9FF1-EC3901D883B9}" type="pres">
      <dgm:prSet presAssocID="{ACE46F1D-A599-4F29-B7B7-6D51A5423A61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82C90-3D69-4D66-A65A-69955D627B9A}" type="pres">
      <dgm:prSet presAssocID="{31DF3CD2-D835-47B4-B108-A23245C447CE}" presName="Name25" presStyleLbl="parChTrans1D1" presStyleIdx="1" presStyleCnt="3"/>
      <dgm:spPr/>
      <dgm:t>
        <a:bodyPr/>
        <a:lstStyle/>
        <a:p>
          <a:endParaRPr lang="ru-RU"/>
        </a:p>
      </dgm:t>
    </dgm:pt>
    <dgm:pt modelId="{1EC8F1FC-0AB3-4CA8-924A-497966CFCE0B}" type="pres">
      <dgm:prSet presAssocID="{45FBE408-16F4-4AA6-A20C-47C70F516BA7}" presName="node" presStyleCnt="0"/>
      <dgm:spPr/>
    </dgm:pt>
    <dgm:pt modelId="{F3E73803-5BDE-4E20-B93A-9F86431688F6}" type="pres">
      <dgm:prSet presAssocID="{45FBE408-16F4-4AA6-A20C-47C70F516BA7}" presName="parentNode" presStyleLbl="node1" presStyleIdx="2" presStyleCnt="4" custScaleX="106559" custScaleY="121000" custLinFactNeighborX="-6696" custLinFactNeighborY="1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89EEE6-B3AF-4BC9-859B-BDF2577A1000}" type="pres">
      <dgm:prSet presAssocID="{45FBE408-16F4-4AA6-A20C-47C70F516BA7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F9B06-745C-4F9F-B3F4-5AB84815F69C}" type="pres">
      <dgm:prSet presAssocID="{0C0FE734-CA88-446B-B87C-FF7F863E21B1}" presName="Name25" presStyleLbl="parChTrans1D1" presStyleIdx="2" presStyleCnt="3"/>
      <dgm:spPr/>
      <dgm:t>
        <a:bodyPr/>
        <a:lstStyle/>
        <a:p>
          <a:endParaRPr lang="ru-RU"/>
        </a:p>
      </dgm:t>
    </dgm:pt>
    <dgm:pt modelId="{D631B215-2F71-45B3-996C-3F9CF021E375}" type="pres">
      <dgm:prSet presAssocID="{97740F93-5F5B-4C4A-8446-3914E2B598FE}" presName="node" presStyleCnt="0"/>
      <dgm:spPr/>
    </dgm:pt>
    <dgm:pt modelId="{6CA14FD6-13EC-4617-BAF3-1BAB14B926BB}" type="pres">
      <dgm:prSet presAssocID="{97740F93-5F5B-4C4A-8446-3914E2B598FE}" presName="parentNode" presStyleLbl="node1" presStyleIdx="3" presStyleCnt="4" custScaleX="113693" custScaleY="105911" custLinFactNeighborX="24207" custLinFactNeighborY="-9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0EE090-C82D-4B4A-8A28-CF7DEECA5911}" type="pres">
      <dgm:prSet presAssocID="{97740F93-5F5B-4C4A-8446-3914E2B598FE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AAF05B-E3DF-40E0-B143-3EA418419B96}" srcId="{DD8C2C10-08D8-4A64-9EFC-7D0D7B5FD3FF}" destId="{ACE46F1D-A599-4F29-B7B7-6D51A5423A61}" srcOrd="0" destOrd="0" parTransId="{B7CA0DE7-6294-4660-AD4A-A004F0B42A85}" sibTransId="{0993AB36-C6D2-4A24-9233-705F5FF23249}"/>
    <dgm:cxn modelId="{886D3F11-8159-4B38-8C57-C03A7470B6F8}" type="presOf" srcId="{B7CA0DE7-6294-4660-AD4A-A004F0B42A85}" destId="{53E0D746-CCB5-42E6-AF56-FE75F9316716}" srcOrd="0" destOrd="0" presId="urn:microsoft.com/office/officeart/2005/8/layout/radial2"/>
    <dgm:cxn modelId="{956F5C45-2431-4EF9-8290-7FF96F582014}" type="presOf" srcId="{0C0FE734-CA88-446B-B87C-FF7F863E21B1}" destId="{6A2F9B06-745C-4F9F-B3F4-5AB84815F69C}" srcOrd="0" destOrd="0" presId="urn:microsoft.com/office/officeart/2005/8/layout/radial2"/>
    <dgm:cxn modelId="{44513A4B-01EC-4513-9C8A-99DD524C7AB1}" srcId="{DD8C2C10-08D8-4A64-9EFC-7D0D7B5FD3FF}" destId="{45FBE408-16F4-4AA6-A20C-47C70F516BA7}" srcOrd="1" destOrd="0" parTransId="{31DF3CD2-D835-47B4-B108-A23245C447CE}" sibTransId="{A0F21234-D701-47AC-9512-D373146464BF}"/>
    <dgm:cxn modelId="{B222D1C5-7347-4BC0-98F4-724E55CA4E29}" srcId="{45FBE408-16F4-4AA6-A20C-47C70F516BA7}" destId="{26BC9FDD-DAE6-4B76-A971-9E40B547E180}" srcOrd="0" destOrd="0" parTransId="{387CDC0D-6290-4D0A-A2E2-FA52267B6194}" sibTransId="{B3F50C23-D3E5-48B5-96EE-A5F63586BD7D}"/>
    <dgm:cxn modelId="{5F6221B2-92CD-4F4C-B274-769DC6C6DAEB}" type="presOf" srcId="{31DF3CD2-D835-47B4-B108-A23245C447CE}" destId="{F1D82C90-3D69-4D66-A65A-69955D627B9A}" srcOrd="0" destOrd="0" presId="urn:microsoft.com/office/officeart/2005/8/layout/radial2"/>
    <dgm:cxn modelId="{A2ACD90F-ECC6-49AA-AE64-35A899765E4E}" type="presOf" srcId="{B1DE39E1-036D-499F-9A87-7928F5B0351C}" destId="{B84D23E0-F83D-4156-9FF1-EC3901D883B9}" srcOrd="0" destOrd="0" presId="urn:microsoft.com/office/officeart/2005/8/layout/radial2"/>
    <dgm:cxn modelId="{23C0068A-85C7-4F53-B7ED-E4D3B8A85A44}" type="presOf" srcId="{A2EFDF09-4C09-4A0E-BE4B-7D7823B73F7D}" destId="{B84D23E0-F83D-4156-9FF1-EC3901D883B9}" srcOrd="0" destOrd="1" presId="urn:microsoft.com/office/officeart/2005/8/layout/radial2"/>
    <dgm:cxn modelId="{061ABEE5-FCC6-437E-9E83-74296A5BAEE5}" type="presOf" srcId="{26BC9FDD-DAE6-4B76-A971-9E40B547E180}" destId="{0989EEE6-B3AF-4BC9-859B-BDF2577A1000}" srcOrd="0" destOrd="0" presId="urn:microsoft.com/office/officeart/2005/8/layout/radial2"/>
    <dgm:cxn modelId="{BA91385F-9140-4EBA-A0C9-72B96D9E6A45}" type="presOf" srcId="{45FBE408-16F4-4AA6-A20C-47C70F516BA7}" destId="{F3E73803-5BDE-4E20-B93A-9F86431688F6}" srcOrd="0" destOrd="0" presId="urn:microsoft.com/office/officeart/2005/8/layout/radial2"/>
    <dgm:cxn modelId="{761E4586-92BF-45CF-9E7E-B3C49DF1A011}" srcId="{ACE46F1D-A599-4F29-B7B7-6D51A5423A61}" destId="{B1DE39E1-036D-499F-9A87-7928F5B0351C}" srcOrd="0" destOrd="0" parTransId="{CB6B2537-CD69-432F-AFB4-0717D985B8AE}" sibTransId="{960BF37A-B539-435A-B4DC-A65F713E0275}"/>
    <dgm:cxn modelId="{3877C48C-9761-4F9B-BC42-93A28E8745FD}" srcId="{ACE46F1D-A599-4F29-B7B7-6D51A5423A61}" destId="{A2EFDF09-4C09-4A0E-BE4B-7D7823B73F7D}" srcOrd="1" destOrd="0" parTransId="{1C1722C4-5C9B-43F3-80CD-EE3FC4AFD5C1}" sibTransId="{486BD3FF-52AA-4942-9BAF-F59F39E4DD79}"/>
    <dgm:cxn modelId="{7E47FB24-004B-4E1D-A2EE-CA33EDB67C14}" srcId="{97740F93-5F5B-4C4A-8446-3914E2B598FE}" destId="{0C111CCC-D30F-404E-A76C-B015CA8FC2EB}" srcOrd="1" destOrd="0" parTransId="{838E4300-42E5-4C5E-9382-1AA1E531CEC0}" sibTransId="{E05EF6D4-0ECB-47A7-AD46-62D8C2ABB327}"/>
    <dgm:cxn modelId="{AE9D0EEA-4364-465E-BC27-A32D71F75EC3}" srcId="{DD8C2C10-08D8-4A64-9EFC-7D0D7B5FD3FF}" destId="{97740F93-5F5B-4C4A-8446-3914E2B598FE}" srcOrd="2" destOrd="0" parTransId="{0C0FE734-CA88-446B-B87C-FF7F863E21B1}" sibTransId="{3C039630-8A26-43B6-91DA-CD0DCFDADFDD}"/>
    <dgm:cxn modelId="{EF1AB222-5BA2-4850-808D-E43EAF3F925F}" type="presOf" srcId="{ACE46F1D-A599-4F29-B7B7-6D51A5423A61}" destId="{1CF75976-31B5-4EF1-884F-66FCEC98E4FF}" srcOrd="0" destOrd="0" presId="urn:microsoft.com/office/officeart/2005/8/layout/radial2"/>
    <dgm:cxn modelId="{3AC592B6-82F3-480F-9663-9B6AB2263F1D}" type="presOf" srcId="{DD8C2C10-08D8-4A64-9EFC-7D0D7B5FD3FF}" destId="{14C1BEFE-9357-4551-AB92-C47CB01421C0}" srcOrd="0" destOrd="0" presId="urn:microsoft.com/office/officeart/2005/8/layout/radial2"/>
    <dgm:cxn modelId="{43FBF356-B89C-48BB-B2EB-92D18AAA5529}" type="presOf" srcId="{97740F93-5F5B-4C4A-8446-3914E2B598FE}" destId="{6CA14FD6-13EC-4617-BAF3-1BAB14B926BB}" srcOrd="0" destOrd="0" presId="urn:microsoft.com/office/officeart/2005/8/layout/radial2"/>
    <dgm:cxn modelId="{B005A158-31B8-4931-9659-0DB6FF55366B}" type="presOf" srcId="{EF7111B6-B042-4C5D-B809-D733E9607483}" destId="{670EE090-C82D-4B4A-8A28-CF7DEECA5911}" srcOrd="0" destOrd="0" presId="urn:microsoft.com/office/officeart/2005/8/layout/radial2"/>
    <dgm:cxn modelId="{547EF991-E2D9-4756-ABA6-34736A5C1A21}" srcId="{97740F93-5F5B-4C4A-8446-3914E2B598FE}" destId="{EF7111B6-B042-4C5D-B809-D733E9607483}" srcOrd="0" destOrd="0" parTransId="{E3F9D66B-C9F6-4819-9D61-FFF4AA3FD3BE}" sibTransId="{355BD506-70E0-4D54-BB0E-120440E482AF}"/>
    <dgm:cxn modelId="{2CB94DF2-7D5D-4A4A-A544-ADF84FB64283}" type="presOf" srcId="{0C111CCC-D30F-404E-A76C-B015CA8FC2EB}" destId="{670EE090-C82D-4B4A-8A28-CF7DEECA5911}" srcOrd="0" destOrd="1" presId="urn:microsoft.com/office/officeart/2005/8/layout/radial2"/>
    <dgm:cxn modelId="{045F3CE3-ED6E-4B04-840C-7BFEF33EE594}" type="presOf" srcId="{12EC01F6-3A48-4CAA-AB0B-B3B11EF45FEE}" destId="{0989EEE6-B3AF-4BC9-859B-BDF2577A1000}" srcOrd="0" destOrd="1" presId="urn:microsoft.com/office/officeart/2005/8/layout/radial2"/>
    <dgm:cxn modelId="{CE428ECC-3882-4048-81E8-20D6ADD7BB4D}" srcId="{45FBE408-16F4-4AA6-A20C-47C70F516BA7}" destId="{12EC01F6-3A48-4CAA-AB0B-B3B11EF45FEE}" srcOrd="1" destOrd="0" parTransId="{CDF22B07-9430-4A26-9FD2-98EC72B301DD}" sibTransId="{30F8D8D4-E183-48A0-8A7D-74919F10332C}"/>
    <dgm:cxn modelId="{891CDC5D-BF03-4B1A-A28C-0B7DB8C72176}" type="presParOf" srcId="{14C1BEFE-9357-4551-AB92-C47CB01421C0}" destId="{60A5679C-99C7-4236-8774-7E1C2E573B59}" srcOrd="0" destOrd="0" presId="urn:microsoft.com/office/officeart/2005/8/layout/radial2"/>
    <dgm:cxn modelId="{F8A71A5B-3589-492D-917D-7A7360E64667}" type="presParOf" srcId="{60A5679C-99C7-4236-8774-7E1C2E573B59}" destId="{AAD11243-13BD-4695-935E-2028905319C3}" srcOrd="0" destOrd="0" presId="urn:microsoft.com/office/officeart/2005/8/layout/radial2"/>
    <dgm:cxn modelId="{A87799FB-080E-428C-A90F-B152863C516D}" type="presParOf" srcId="{AAD11243-13BD-4695-935E-2028905319C3}" destId="{E4260D2B-D8B2-4B18-884D-0759F4B7C2AA}" srcOrd="0" destOrd="0" presId="urn:microsoft.com/office/officeart/2005/8/layout/radial2"/>
    <dgm:cxn modelId="{E475C593-F716-4304-8853-4BD5CCAF74BC}" type="presParOf" srcId="{AAD11243-13BD-4695-935E-2028905319C3}" destId="{024E7CF6-52AE-42B2-B260-E5A6C297CD57}" srcOrd="1" destOrd="0" presId="urn:microsoft.com/office/officeart/2005/8/layout/radial2"/>
    <dgm:cxn modelId="{07A2F39F-E51A-4D8B-9A2F-21CF2EADC4F3}" type="presParOf" srcId="{60A5679C-99C7-4236-8774-7E1C2E573B59}" destId="{53E0D746-CCB5-42E6-AF56-FE75F9316716}" srcOrd="1" destOrd="0" presId="urn:microsoft.com/office/officeart/2005/8/layout/radial2"/>
    <dgm:cxn modelId="{7F2944DD-D2A0-4A40-AF2E-B8D89F1BEB18}" type="presParOf" srcId="{60A5679C-99C7-4236-8774-7E1C2E573B59}" destId="{33D0761A-1F52-4FDE-9C43-F07BE7DF34FB}" srcOrd="2" destOrd="0" presId="urn:microsoft.com/office/officeart/2005/8/layout/radial2"/>
    <dgm:cxn modelId="{A50188D0-EA76-4EB8-910C-44838A16FE1E}" type="presParOf" srcId="{33D0761A-1F52-4FDE-9C43-F07BE7DF34FB}" destId="{1CF75976-31B5-4EF1-884F-66FCEC98E4FF}" srcOrd="0" destOrd="0" presId="urn:microsoft.com/office/officeart/2005/8/layout/radial2"/>
    <dgm:cxn modelId="{CD7EBBE4-48F2-47F7-8E7B-EE13C5C4D94D}" type="presParOf" srcId="{33D0761A-1F52-4FDE-9C43-F07BE7DF34FB}" destId="{B84D23E0-F83D-4156-9FF1-EC3901D883B9}" srcOrd="1" destOrd="0" presId="urn:microsoft.com/office/officeart/2005/8/layout/radial2"/>
    <dgm:cxn modelId="{4B2A57AE-9FC5-4F8A-AF46-379800DB4D7E}" type="presParOf" srcId="{60A5679C-99C7-4236-8774-7E1C2E573B59}" destId="{F1D82C90-3D69-4D66-A65A-69955D627B9A}" srcOrd="3" destOrd="0" presId="urn:microsoft.com/office/officeart/2005/8/layout/radial2"/>
    <dgm:cxn modelId="{1C67F806-570D-47C2-A1F5-E5D9052C5375}" type="presParOf" srcId="{60A5679C-99C7-4236-8774-7E1C2E573B59}" destId="{1EC8F1FC-0AB3-4CA8-924A-497966CFCE0B}" srcOrd="4" destOrd="0" presId="urn:microsoft.com/office/officeart/2005/8/layout/radial2"/>
    <dgm:cxn modelId="{AC4B5466-7FB7-4980-94B2-880B65B9244A}" type="presParOf" srcId="{1EC8F1FC-0AB3-4CA8-924A-497966CFCE0B}" destId="{F3E73803-5BDE-4E20-B93A-9F86431688F6}" srcOrd="0" destOrd="0" presId="urn:microsoft.com/office/officeart/2005/8/layout/radial2"/>
    <dgm:cxn modelId="{2664CDB9-ECBB-4D57-80BF-D64A44BF9C15}" type="presParOf" srcId="{1EC8F1FC-0AB3-4CA8-924A-497966CFCE0B}" destId="{0989EEE6-B3AF-4BC9-859B-BDF2577A1000}" srcOrd="1" destOrd="0" presId="urn:microsoft.com/office/officeart/2005/8/layout/radial2"/>
    <dgm:cxn modelId="{94CD9C0D-53DD-48B7-BDCE-EE949FF8BACC}" type="presParOf" srcId="{60A5679C-99C7-4236-8774-7E1C2E573B59}" destId="{6A2F9B06-745C-4F9F-B3F4-5AB84815F69C}" srcOrd="5" destOrd="0" presId="urn:microsoft.com/office/officeart/2005/8/layout/radial2"/>
    <dgm:cxn modelId="{6F22C6A3-5486-4E19-8569-ECC51C37A5B0}" type="presParOf" srcId="{60A5679C-99C7-4236-8774-7E1C2E573B59}" destId="{D631B215-2F71-45B3-996C-3F9CF021E375}" srcOrd="6" destOrd="0" presId="urn:microsoft.com/office/officeart/2005/8/layout/radial2"/>
    <dgm:cxn modelId="{849D7DFE-F358-485A-80EA-1F8F5CC76DF7}" type="presParOf" srcId="{D631B215-2F71-45B3-996C-3F9CF021E375}" destId="{6CA14FD6-13EC-4617-BAF3-1BAB14B926BB}" srcOrd="0" destOrd="0" presId="urn:microsoft.com/office/officeart/2005/8/layout/radial2"/>
    <dgm:cxn modelId="{9A791F45-3274-453A-BDC8-A3C521B82B34}" type="presParOf" srcId="{D631B215-2F71-45B3-996C-3F9CF021E375}" destId="{670EE090-C82D-4B4A-8A28-CF7DEECA5911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4EA81-0D9F-4BD4-8B21-6036039FDC1E}">
      <dsp:nvSpPr>
        <dsp:cNvPr id="0" name=""/>
        <dsp:cNvSpPr/>
      </dsp:nvSpPr>
      <dsp:spPr>
        <a:xfrm>
          <a:off x="3" y="0"/>
          <a:ext cx="7344812" cy="10677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0" kern="1200" dirty="0">
              <a:latin typeface="Times New Roman" pitchFamily="18" charset="0"/>
              <a:cs typeface="Times New Roman" pitchFamily="18" charset="0"/>
            </a:rPr>
            <a:t>1905 г. </a:t>
          </a:r>
          <a:r>
            <a:rPr lang="ru-RU" sz="2400" b="0" kern="1200" dirty="0" smtClean="0">
              <a:latin typeface="Times New Roman" pitchFamily="18" charset="0"/>
              <a:cs typeface="Times New Roman" pitchFamily="18" charset="0"/>
            </a:rPr>
            <a:t>– образование ККДП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latin typeface="Times New Roman" pitchFamily="18" charset="0"/>
              <a:cs typeface="Times New Roman" pitchFamily="18" charset="0"/>
            </a:rPr>
            <a:t>(Казахская конституционно-демократическая партия) </a:t>
          </a:r>
          <a:endParaRPr lang="ru-RU" sz="2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277" y="31274"/>
        <a:ext cx="5414902" cy="1005230"/>
      </dsp:txXfrm>
    </dsp:sp>
    <dsp:sp modelId="{2726ADD7-84CC-4CD7-9197-D0D735CAAD5B}">
      <dsp:nvSpPr>
        <dsp:cNvPr id="0" name=""/>
        <dsp:cNvSpPr/>
      </dsp:nvSpPr>
      <dsp:spPr>
        <a:xfrm>
          <a:off x="151755" y="1342437"/>
          <a:ext cx="7344812" cy="24997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/>
            <a:t>1905-1917 гг. - участие в общегосударственной политической жизни: избирательные кампании в Государственную Думу,  мусульманские съезды,  социальная поддержка тыловиков всех национальностей через правительство и общественные организации (</a:t>
          </a:r>
          <a:r>
            <a:rPr lang="ru-RU" sz="2000" b="1" kern="1200" dirty="0" err="1"/>
            <a:t>Земгор</a:t>
          </a:r>
          <a:r>
            <a:rPr lang="ru-RU" sz="2000" b="1" kern="1200" dirty="0"/>
            <a:t> и др.)</a:t>
          </a:r>
        </a:p>
      </dsp:txBody>
      <dsp:txXfrm>
        <a:off x="224969" y="1415651"/>
        <a:ext cx="5360910" cy="2353273"/>
      </dsp:txXfrm>
    </dsp:sp>
    <dsp:sp modelId="{8117BF14-583B-4AFC-85FC-2AB11C651A57}">
      <dsp:nvSpPr>
        <dsp:cNvPr id="0" name=""/>
        <dsp:cNvSpPr/>
      </dsp:nvSpPr>
      <dsp:spPr>
        <a:xfrm>
          <a:off x="1499610" y="4116797"/>
          <a:ext cx="5947233" cy="10677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/>
            <a:t>1913 г. - создание газеты "Казах"</a:t>
          </a:r>
        </a:p>
      </dsp:txBody>
      <dsp:txXfrm>
        <a:off x="1530884" y="4148071"/>
        <a:ext cx="4396848" cy="1005230"/>
      </dsp:txXfrm>
    </dsp:sp>
    <dsp:sp modelId="{BE2F0FB8-F66F-408F-8C57-94C998B14A72}">
      <dsp:nvSpPr>
        <dsp:cNvPr id="0" name=""/>
        <dsp:cNvSpPr/>
      </dsp:nvSpPr>
      <dsp:spPr>
        <a:xfrm>
          <a:off x="6128153" y="685722"/>
          <a:ext cx="819014" cy="101099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312431" y="685722"/>
        <a:ext cx="450458" cy="808286"/>
      </dsp:txXfrm>
    </dsp:sp>
    <dsp:sp modelId="{4294CC49-2316-4A42-905E-A86C1951751C}">
      <dsp:nvSpPr>
        <dsp:cNvPr id="0" name=""/>
        <dsp:cNvSpPr/>
      </dsp:nvSpPr>
      <dsp:spPr>
        <a:xfrm>
          <a:off x="6664660" y="3539223"/>
          <a:ext cx="680155" cy="101099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817695" y="3539223"/>
        <a:ext cx="374085" cy="842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38893-7CCE-48EB-B8A3-96D4E16188E5}">
      <dsp:nvSpPr>
        <dsp:cNvPr id="0" name=""/>
        <dsp:cNvSpPr/>
      </dsp:nvSpPr>
      <dsp:spPr>
        <a:xfrm>
          <a:off x="-274530" y="12092"/>
          <a:ext cx="9334037" cy="549061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7E3EAB-FD31-4396-BA49-341C2165EA33}">
      <dsp:nvSpPr>
        <dsp:cNvPr id="0" name=""/>
        <dsp:cNvSpPr/>
      </dsp:nvSpPr>
      <dsp:spPr>
        <a:xfrm>
          <a:off x="1080119" y="3476947"/>
          <a:ext cx="228409" cy="2284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594EB-7FBA-4F3F-A920-071E64FA9D49}">
      <dsp:nvSpPr>
        <dsp:cNvPr id="0" name=""/>
        <dsp:cNvSpPr/>
      </dsp:nvSpPr>
      <dsp:spPr>
        <a:xfrm>
          <a:off x="757400" y="3749150"/>
          <a:ext cx="2842999" cy="2011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029" tIns="0" rIns="0" bIns="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70C0"/>
              </a:solidFill>
            </a:rPr>
            <a:t>1905-1917 гг. - организация петиций, прошений, депутаций, межрегиональных совещаний </a:t>
          </a:r>
        </a:p>
      </dsp:txBody>
      <dsp:txXfrm>
        <a:off x="757400" y="3749150"/>
        <a:ext cx="2842999" cy="2011489"/>
      </dsp:txXfrm>
    </dsp:sp>
    <dsp:sp modelId="{8AC47B19-EE0A-4CA5-81BD-C5FF7D1BA0A6}">
      <dsp:nvSpPr>
        <dsp:cNvPr id="0" name=""/>
        <dsp:cNvSpPr/>
      </dsp:nvSpPr>
      <dsp:spPr>
        <a:xfrm>
          <a:off x="3888430" y="1656185"/>
          <a:ext cx="412893" cy="412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F8312-76C9-4AF2-96D3-06249E253FAB}">
      <dsp:nvSpPr>
        <dsp:cNvPr id="0" name=""/>
        <dsp:cNvSpPr/>
      </dsp:nvSpPr>
      <dsp:spPr>
        <a:xfrm>
          <a:off x="3672408" y="2108792"/>
          <a:ext cx="2144110" cy="3181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8784" tIns="0" rIns="0" bIns="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70C0"/>
              </a:solidFill>
            </a:rPr>
            <a:t>1917 г. - создание казахских комитетов, кристаллизация общенациональной платформы на областных съездах, взаимодействие с гражданскими институтами</a:t>
          </a:r>
        </a:p>
      </dsp:txBody>
      <dsp:txXfrm>
        <a:off x="3672408" y="2108792"/>
        <a:ext cx="2144110" cy="3181667"/>
      </dsp:txXfrm>
    </dsp:sp>
    <dsp:sp modelId="{BA001240-B1BF-4E31-A369-A2FC1D763DA5}">
      <dsp:nvSpPr>
        <dsp:cNvPr id="0" name=""/>
        <dsp:cNvSpPr/>
      </dsp:nvSpPr>
      <dsp:spPr>
        <a:xfrm>
          <a:off x="6912769" y="838037"/>
          <a:ext cx="571023" cy="571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B398DA-B984-4479-856E-AFB49EAE06D6}">
      <dsp:nvSpPr>
        <dsp:cNvPr id="0" name=""/>
        <dsp:cNvSpPr/>
      </dsp:nvSpPr>
      <dsp:spPr>
        <a:xfrm>
          <a:off x="6167657" y="1486117"/>
          <a:ext cx="2617318" cy="3848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2573" tIns="0" rIns="0" bIns="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70C0"/>
              </a:solidFill>
            </a:rPr>
            <a:t>1917 г. -  </a:t>
          </a:r>
          <a:r>
            <a:rPr lang="ru-RU" sz="2000" b="1" kern="1200" dirty="0" err="1">
              <a:solidFill>
                <a:srgbClr val="0070C0"/>
              </a:solidFill>
            </a:rPr>
            <a:t>общеказахские</a:t>
          </a:r>
          <a:r>
            <a:rPr lang="ru-RU" sz="2000" b="1" kern="1200" dirty="0">
              <a:solidFill>
                <a:srgbClr val="0070C0"/>
              </a:solidFill>
            </a:rPr>
            <a:t> съезды: утверждение консолидированной программы модернизации, выработка партийной программы, формирование местных партийных структур</a:t>
          </a:r>
        </a:p>
      </dsp:txBody>
      <dsp:txXfrm>
        <a:off x="6167657" y="1486117"/>
        <a:ext cx="2617318" cy="38484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F9B06-745C-4F9F-B3F4-5AB84815F69C}">
      <dsp:nvSpPr>
        <dsp:cNvPr id="0" name=""/>
        <dsp:cNvSpPr/>
      </dsp:nvSpPr>
      <dsp:spPr>
        <a:xfrm rot="2285027">
          <a:off x="3087358" y="3893226"/>
          <a:ext cx="1134220" cy="55986"/>
        </a:xfrm>
        <a:custGeom>
          <a:avLst/>
          <a:gdLst/>
          <a:ahLst/>
          <a:cxnLst/>
          <a:rect l="0" t="0" r="0" b="0"/>
          <a:pathLst>
            <a:path>
              <a:moveTo>
                <a:pt x="0" y="27993"/>
              </a:moveTo>
              <a:lnTo>
                <a:pt x="1134220" y="279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D82C90-3D69-4D66-A65A-69955D627B9A}">
      <dsp:nvSpPr>
        <dsp:cNvPr id="0" name=""/>
        <dsp:cNvSpPr/>
      </dsp:nvSpPr>
      <dsp:spPr>
        <a:xfrm rot="3387">
          <a:off x="3208090" y="2795314"/>
          <a:ext cx="782660" cy="55986"/>
        </a:xfrm>
        <a:custGeom>
          <a:avLst/>
          <a:gdLst/>
          <a:ahLst/>
          <a:cxnLst/>
          <a:rect l="0" t="0" r="0" b="0"/>
          <a:pathLst>
            <a:path>
              <a:moveTo>
                <a:pt x="0" y="27993"/>
              </a:moveTo>
              <a:lnTo>
                <a:pt x="782660" y="279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E0D746-CCB5-42E6-AF56-FE75F9316716}">
      <dsp:nvSpPr>
        <dsp:cNvPr id="0" name=""/>
        <dsp:cNvSpPr/>
      </dsp:nvSpPr>
      <dsp:spPr>
        <a:xfrm rot="19028487">
          <a:off x="3098238" y="1626689"/>
          <a:ext cx="822969" cy="55986"/>
        </a:xfrm>
        <a:custGeom>
          <a:avLst/>
          <a:gdLst/>
          <a:ahLst/>
          <a:cxnLst/>
          <a:rect l="0" t="0" r="0" b="0"/>
          <a:pathLst>
            <a:path>
              <a:moveTo>
                <a:pt x="0" y="27993"/>
              </a:moveTo>
              <a:lnTo>
                <a:pt x="822969" y="279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4E7CF6-52AE-42B2-B260-E5A6C297CD57}">
      <dsp:nvSpPr>
        <dsp:cNvPr id="0" name=""/>
        <dsp:cNvSpPr/>
      </dsp:nvSpPr>
      <dsp:spPr>
        <a:xfrm>
          <a:off x="0" y="1324864"/>
          <a:ext cx="3928615" cy="303177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75976-31B5-4EF1-884F-66FCEC98E4FF}">
      <dsp:nvSpPr>
        <dsp:cNvPr id="0" name=""/>
        <dsp:cNvSpPr/>
      </dsp:nvSpPr>
      <dsp:spPr>
        <a:xfrm>
          <a:off x="3562372" y="-24884"/>
          <a:ext cx="1740469" cy="16464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b="1" kern="1200" dirty="0" smtClean="0"/>
            <a:t>РСФСР</a:t>
          </a:r>
        </a:p>
        <a:p>
          <a:pPr lvl="0" algn="ctr">
            <a:spcBef>
              <a:spcPct val="0"/>
            </a:spcBef>
          </a:pPr>
          <a:endParaRPr lang="ru-RU" sz="2000" b="1" kern="1200" dirty="0"/>
        </a:p>
      </dsp:txBody>
      <dsp:txXfrm>
        <a:off x="3817258" y="216230"/>
        <a:ext cx="1230697" cy="1164201"/>
      </dsp:txXfrm>
    </dsp:sp>
    <dsp:sp modelId="{B84D23E0-F83D-4156-9FF1-EC3901D883B9}">
      <dsp:nvSpPr>
        <dsp:cNvPr id="0" name=""/>
        <dsp:cNvSpPr/>
      </dsp:nvSpPr>
      <dsp:spPr>
        <a:xfrm>
          <a:off x="5340528" y="-24884"/>
          <a:ext cx="2610703" cy="1646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</a:rPr>
            <a:t>Признание Советов и РКП(б)</a:t>
          </a:r>
          <a:endParaRPr lang="ru-RU" sz="2000" b="1" kern="1200" dirty="0">
            <a:solidFill>
              <a:srgbClr val="0070C0"/>
            </a:solidFill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</a:rPr>
            <a:t>Советская автономия (</a:t>
          </a:r>
          <a:r>
            <a:rPr lang="ru-RU" sz="2000" b="1" kern="1200" dirty="0" err="1" smtClean="0">
              <a:solidFill>
                <a:srgbClr val="0070C0"/>
              </a:solidFill>
            </a:rPr>
            <a:t>советы=земства</a:t>
          </a:r>
          <a:r>
            <a:rPr lang="ru-RU" sz="2000" b="1" kern="1200" dirty="0" smtClean="0">
              <a:solidFill>
                <a:srgbClr val="0070C0"/>
              </a:solidFill>
            </a:rPr>
            <a:t>)</a:t>
          </a:r>
          <a:endParaRPr lang="ru-RU" sz="2000" b="1" kern="1200" dirty="0">
            <a:solidFill>
              <a:srgbClr val="0070C0"/>
            </a:solidFill>
          </a:endParaRPr>
        </a:p>
      </dsp:txBody>
      <dsp:txXfrm>
        <a:off x="5340528" y="-24884"/>
        <a:ext cx="2610703" cy="1646429"/>
      </dsp:txXfrm>
    </dsp:sp>
    <dsp:sp modelId="{F3E73803-5BDE-4E20-B93A-9F86431688F6}">
      <dsp:nvSpPr>
        <dsp:cNvPr id="0" name=""/>
        <dsp:cNvSpPr/>
      </dsp:nvSpPr>
      <dsp:spPr>
        <a:xfrm>
          <a:off x="3990750" y="1832679"/>
          <a:ext cx="1746994" cy="19837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Автономная Сибирь</a:t>
          </a:r>
        </a:p>
      </dsp:txBody>
      <dsp:txXfrm>
        <a:off x="4246591" y="2123192"/>
        <a:ext cx="1235312" cy="1402722"/>
      </dsp:txXfrm>
    </dsp:sp>
    <dsp:sp modelId="{0989EEE6-B3AF-4BC9-859B-BDF2577A1000}">
      <dsp:nvSpPr>
        <dsp:cNvPr id="0" name=""/>
        <dsp:cNvSpPr/>
      </dsp:nvSpPr>
      <dsp:spPr>
        <a:xfrm>
          <a:off x="5767275" y="1832679"/>
          <a:ext cx="2620491" cy="1983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</a:rPr>
            <a:t>Вхождение в состав Сибирской автономии</a:t>
          </a:r>
          <a:endParaRPr lang="ru-RU" sz="2000" b="1" kern="1200" dirty="0">
            <a:solidFill>
              <a:srgbClr val="0070C0"/>
            </a:solidFill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</a:rPr>
            <a:t>Национально-культурная автономия</a:t>
          </a:r>
          <a:endParaRPr lang="ru-RU" sz="2000" b="1" kern="1200" dirty="0">
            <a:solidFill>
              <a:srgbClr val="0070C0"/>
            </a:solidFill>
          </a:endParaRPr>
        </a:p>
      </dsp:txBody>
      <dsp:txXfrm>
        <a:off x="5767275" y="1832679"/>
        <a:ext cx="2620491" cy="1983748"/>
      </dsp:txXfrm>
    </dsp:sp>
    <dsp:sp modelId="{6CA14FD6-13EC-4617-BAF3-1BAB14B926BB}">
      <dsp:nvSpPr>
        <dsp:cNvPr id="0" name=""/>
        <dsp:cNvSpPr/>
      </dsp:nvSpPr>
      <dsp:spPr>
        <a:xfrm>
          <a:off x="3882059" y="3961721"/>
          <a:ext cx="1863953" cy="17363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/>
            <a:t>Комуч</a:t>
          </a:r>
          <a:endParaRPr lang="ru-RU" sz="2800" b="1" kern="1200" dirty="0"/>
        </a:p>
      </dsp:txBody>
      <dsp:txXfrm>
        <a:off x="4155029" y="4216006"/>
        <a:ext cx="1318013" cy="1227800"/>
      </dsp:txXfrm>
    </dsp:sp>
    <dsp:sp modelId="{670EE090-C82D-4B4A-8A28-CF7DEECA5911}">
      <dsp:nvSpPr>
        <dsp:cNvPr id="0" name=""/>
        <dsp:cNvSpPr/>
      </dsp:nvSpPr>
      <dsp:spPr>
        <a:xfrm>
          <a:off x="5629344" y="3961721"/>
          <a:ext cx="2795930" cy="1736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</a:rPr>
            <a:t>Демократическая федерация</a:t>
          </a:r>
          <a:endParaRPr lang="ru-RU" sz="2000" b="1" kern="1200" dirty="0">
            <a:solidFill>
              <a:srgbClr val="0070C0"/>
            </a:solidFill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</a:rPr>
            <a:t>Договорные отношения</a:t>
          </a:r>
          <a:endParaRPr lang="ru-RU" sz="2000" b="1" kern="1200" dirty="0">
            <a:solidFill>
              <a:srgbClr val="0070C0"/>
            </a:solidFill>
          </a:endParaRPr>
        </a:p>
      </dsp:txBody>
      <dsp:txXfrm>
        <a:off x="5629344" y="3961721"/>
        <a:ext cx="2795930" cy="1736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18E8C-E20F-4719-A90D-1C62C2D73FF3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7CFAA-1C0C-4CBD-BCD4-773F4E91A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72E76-52DB-4158-9EEC-1213017B03E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A2934-B36E-4D44-96F8-99AB6A61D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9DBB2-DBB5-436E-98B7-2860BBEAB713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204E6-8640-42B6-8C8A-A746CE5A12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7DEFA-7111-415C-BB1C-16CAEAFE33B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6B7EE-BF61-4575-ABC8-4AE899EEA2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9707-2F4F-4869-A796-C86578B3353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44349-2CF5-486F-8E17-E14E9EE663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4A1C9-8F2F-4E63-90BD-AEABF0DE74E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7962B-0EA2-4195-A9E3-D7120A37BE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DA7FF-F07A-4FA7-BE79-EF6B6D9363E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B2AC6-BA2E-4470-B0EA-CBB1BC1DB1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392A6-B631-4524-9677-02F2EB33363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18D58-5A17-4FE5-885B-EB88DCBA9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67D29-54FF-4A12-B40A-401A2D5541F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83A80-F200-4B4C-BE4E-12F1B518A9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AC354-637D-4C14-B60D-4BAE0E9E79A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8000D-1C23-42E4-88C5-F1F90A1D9E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03CC3-E9CA-47CB-A5BA-CC2795313403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925D8-5969-44E5-8882-73A25B213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B1578-5378-475E-909D-D0F93BB2274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65E1D05-D541-404D-9081-E9254F0C13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C78A2-7E5A-46F0-851E-B01568C598F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1BA7A-74B4-42E7-A3A9-1930E25802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8FA8F-CEFE-4EE5-9FDC-7B51A26E455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BD260-D858-411E-8BA2-66856C2264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B2860-C4F3-42C9-A9AB-FB917564ABB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BBE9B-E6F8-4D1D-A9AD-A75B854A30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2245B-3FD7-4C15-99D7-15204A974A3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695AF-4AF0-4CF1-82C0-256F23D10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6014F-E617-43A3-BB2F-5425DC97B71E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1DF17-63E7-4828-8BB5-1BF017CDD3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34C56-BA85-48E4-8ADA-95633E5B8814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59EA6-1391-4F98-9778-B71B905BD8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90A7F-CAC3-43B9-926F-8BDBC440552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244B2-5921-4125-852C-27C1BBAEB7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0A0A4-A1C5-412D-9371-E310715F5326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6B415-9FB1-4E06-AEA6-E9B933DC09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AD30A-B0CF-424F-9D45-4282B1DAC4FF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969C7-8A04-485F-A04E-BA9CD21A2B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C5B08-9AE9-4312-905F-E39F8756893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CC73C-2C98-4C77-BDC2-89F8F1BA8F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DDAE48A-1027-4B62-A082-1DFAD385E03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3696656-9C8D-43B9-BCB1-656EEC0ECB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1B875-F8CE-4250-834E-A784357418E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43B7-D7B6-4777-B298-376721A01D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95FA4-8DE4-49C4-BA18-CBF65FADA985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E0BCE62-5B2B-4F28-AD80-C23E7CF32C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95FADB-CD0B-4E11-9DF8-01FFCD5DA778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6467B84-6D1B-4A46-8F3B-C53EAF1BA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D0C4B6E-56F6-4229-BE30-DE1F05AD1ADE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0FEC990-1DFF-4372-9ACC-16C01905D0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273FD-1C67-4D4C-A9D8-820D91D9609C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A06BF-F22C-4E59-812D-8CA65E678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D4BA4-81A1-46E5-85CE-6739ADE258EB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B66A0D5-EF22-48EB-B426-46A622BAC6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035C8-AC61-4EFD-8BFC-21CC03130236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24DF5-5869-4508-8F06-943165E9B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FBB46F3-967B-4C95-878A-CC0068DDD268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D369FA73-9755-437E-902B-64CD8B256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0CEA6-3A2F-4098-BF3C-A3EF8C110C4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75975-2C72-4F69-A392-D55C56D64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3509A-3379-44E0-A435-9B5ADCB79A8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E2A17-1E54-489C-8557-FAD104492B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72592-C041-487F-A353-E8208279AD2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BBBE6EA-98AE-4A1F-A1F2-3032F9485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A48EA-5226-4239-8127-B1F0F06AD6F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98A81-2745-4CC6-B1A1-C09FFAD35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BB571-86B8-4661-A38F-7D4E7393294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565F2F-462D-446B-937B-003E182A93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CF233-9F78-4708-8C46-60C833E6ABB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89A6A-2D52-445C-9377-494379C58E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31C0E-5BC1-4144-9567-79018D88821F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DA86D547-C625-469E-B003-8E086ACB2D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8EF0A-CFC2-4E2D-A0FE-D08456704AD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AB460-8D5F-4384-B1B5-76EE869F38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2877B-6C97-4C63-965A-AB42BA301D2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3EF34A-7833-43DB-A50F-FB653F1606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7C5D87A-D25D-47B4-B3D3-5359E4CB8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70DD2-8E89-4266-9222-0D5D949BA43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0EAD4-985A-4581-BD61-B11B8FC34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11B3F-3D6A-460B-B4A7-36583DC34BFB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8932E-C6C2-48B4-BF17-0DBA4857F07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6D3FE-35E1-4AAC-AADC-8FF4BC08E5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C6EFD-0B28-49F1-AA93-67F408BF8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5C061-ADF7-4DE7-B42F-99AAC314DB9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36C3B-0C8A-4191-B26A-46A764344BF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CFB4AF6-AD02-465A-AB98-9A52F2E5A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842FD-86EB-4CE1-B393-0D95CC9B3BC3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EF4C8-9AE7-47FD-9945-AFEF2E8E6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E766F-7502-4F18-9465-366B43095A28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BC453-443E-4841-A4EB-0715AFE5E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BA28F-446E-43E6-999C-83AF5AA7C93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D0C23-8B64-4DEE-8D06-EBF2F49DC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37DFD60-17EE-4715-921A-6C9BBBA0551C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FA309E8-3CA4-460A-B40B-34B6720DDA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E523B-CC9F-476B-8EC1-442D49F69D4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6007-01C1-4677-A6D2-683286C878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94CF1-09CE-44DF-8C92-A06E83A101A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15D44-58B8-4D96-B077-A2F287316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6CA7D-E2A8-4466-B8CD-E12BB7C4569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2E15A-632C-4C98-BA7A-1FA4CF2C7A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B2E5-8F38-481F-BF08-57D90BB5254B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325EC-4206-407F-9546-76E300DCD2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1B78D-FBE1-4BDB-84D1-C27BCA18412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D9C7C-D937-4E4E-A468-3D3A66EDB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F7656-38DA-42B7-BBDB-4762AB425C1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97E4F-F22C-4005-B1B5-B5EB7FFC4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B0405-3217-4A61-B877-116150BE684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70072-0E64-4822-98DE-4986BABCF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90D78-A2D5-4B62-92E7-694168EFE6E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05989-4FC5-4BC2-8F63-63FE98E512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6ACA6-7984-433D-91E6-BBBFE7F1662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1DE1E-5050-4D6E-AB31-A99B49827C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D7D6D-6C7B-4E3A-A317-262062E471A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C884E-B55A-4835-A1A0-32018E9F61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33F32-967B-424A-8D5A-D9CD64178684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D8FCE-0947-470E-9FEC-5749C02204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D6F3E-6AB6-48C9-95C6-CC782043943D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B63EA-385B-4741-9D23-CEA48C804D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9E690-5DA2-43D7-A3D9-CAEFA3E068BD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0FCA3-E6EA-428E-9885-42CA856C15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79163-7A13-4C36-899A-A9F21B90983C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76570-427F-4B4B-B6B8-B4CC8AA9B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764B7-C8D9-47D9-A43F-97FF14D363AE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45C49-F481-4B7B-9484-BD2C6572E5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F4953-BB98-4A2D-B9AF-C82F7B76CE9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37045-2796-482A-AB48-3714112D3E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19222-8F72-4E65-8EAA-32CC5C469BB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08AE0-9355-4A56-9D75-8137E6BFD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64547D-3B79-4C4E-BC0C-08B113374A5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511394-BAB5-443F-9C00-52B1816BB9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DFC11-0606-4180-A5E2-6288336C2896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9BF50-8E4E-49C2-AE01-875C380E2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FA41A59-49BC-4287-A9C3-25DBD4D4F9AB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21FC681-B550-48F6-9346-511A9229D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07448-E2AD-4296-973F-620922F3C7B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D141C-5597-4F4D-8A66-0B254E715C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A4D5F-26D3-4917-832D-35C8A16F36AE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28EE6-387A-4710-A96F-E20F2206AD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761E0-27BC-4406-8E5A-5C6DE260A1CB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E243D-3D0A-4C19-A189-C67A7F36A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DDD799-596C-406D-9EAA-7613A052F0F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B343FB-80A2-41DF-8BD7-8FCC783F9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90B08-1C05-4E02-8A0A-464B943DEF13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C95A3-58BE-4FCF-B7BF-B4401AAE0F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AC02BB0-3B9F-4FA3-B153-A4CA72E80E5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9533CC-04C2-4C27-BA18-BDC23821D2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213FB-C918-41CE-B467-B2E0D52748E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18276-082D-41DF-9ABC-0545CE1BFD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92A86-2A0E-4C6C-B50F-1344864DED3E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6F165-2A95-4E4E-8386-89449BA99C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E7400-DC23-44E3-815F-62D14CBEC5A8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A10FD-B1E1-476A-BF4A-7BFB9513DA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42A6C7F-13B7-474D-9521-173F7DB12F3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3C991D6-62B0-4F6A-B9A7-7F5E72C7E6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896A0-7EC4-40B9-B435-580D0B999006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422FF-88F7-47DF-AA93-9B857519BC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D8C3A-A93D-4BC3-AABA-6DA63F5DADDC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7CCEC-2D23-4870-A54C-74F051056D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F3C80-B13D-4982-9DD2-2198CC76522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57F6-3BCC-4E1C-AD1B-8EF06F769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1CEAF46-0D62-48E8-AF20-986CDBA78D1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688042B-1B96-4D82-8585-C86A74E0C7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1BB31-334A-4805-A194-389C8CE5ABA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55C74-BE76-40D5-8A26-D8E14C27FE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AE7CB4B-1955-412F-9CBF-D9CCB28A85E4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A28009C-ECE1-460D-BDAF-0D003AAD0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25C1352-0347-4B97-B5F8-1AF251CA3F96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1CED851-828B-4B7D-8C1B-699DD68227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EF323-15A9-4DCC-9C32-358399198C5D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5E500-F3E0-4B5B-8BF8-6578DF0638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1816D-48C3-4E32-BE48-F67F8D0F54DF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DFF14-6277-4FFD-A082-65F57768E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DFDB947-C401-42F5-9D5C-1B4D7439FF0D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42D868E-0316-404E-826C-4A8D44F24B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2BD3E-8E15-421D-9464-0549BF755AB8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00C78-F1B5-4A6B-91FA-51C3EDA8EB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EFFB7D-7AA4-4BBA-AAE8-81A2D2181F08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CFC766-044E-45EC-AB05-27CE5A14F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F7D7A9-4562-4519-9157-8D3D9B45642E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EAE072-A1CA-4765-A87F-64CDE1307B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A621E8-3B2E-4188-9767-D588EECC847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FFA54F-8BE6-4CBB-80F4-B0BCDC4DF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7B1BE5-2AF8-4F21-B75F-9440C51E70D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9E6DC3-138A-4DF9-AD4A-A994BA27A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B3830-C2C3-4A4F-9F5E-A463A1D207AF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F3647-6575-4E90-B6EB-4E45EBDDE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1C2987-952B-4408-9E71-A117CC6D9EDE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BF62C4-F8EF-44A7-BC97-14C67F99AE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BAAE342-C8A6-49A6-8536-5E9CDFF6320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F489693-A11F-4708-9192-648C77F8B5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F3214-D342-4FEC-97A6-BC0FD4BA076D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13AC4-4B33-4584-B74C-045A01415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401D-7BA6-4270-AD38-FC429B9C959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8DED5-063E-4C7C-8127-5F29F1DEF4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5EA28-B97D-43E7-8C6E-D5FEBF82E62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BB16D-C69F-4BB6-AAA0-EFE845EA9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D46F-0433-46C1-B6A6-54C1937D69F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DD7CE-B7D1-4CC3-AD73-71C6EDDACE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97303-5CB5-4B9A-8C0D-942B3B3CD4F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38818-3BF9-4F91-91AE-D9193B278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543D7-47BA-4D5B-A58A-E12808EF3AE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BB408-3953-47A1-928D-28A45FD045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9B781-9EAE-4619-A38D-27309441BCFC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5FC37-5D29-4B1A-B988-E8E49A13F0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759D4-952E-4FB0-ADED-B5E7996DF4CD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20139-034D-44ED-B2BF-D836027F6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FD16A-A4EC-4B82-BE3A-CD2802A0ABA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C95F1-A3E3-4904-9690-FD93F57296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83C3B-D3AD-4B76-9804-3B7AD82980F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91529-5A3F-4334-8145-FEB597D6F2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5553-6682-4CAC-8F7D-016BB7CD6E4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29E89-13F8-4731-A0B3-533BDEFE99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8AFE2-5255-4B1F-B293-A7CC98EB384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87EC-F709-4762-AF47-BE3989DCDE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37732-1BE7-4C0A-8982-6B6C55F8BEF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10C38-CD54-4438-8006-45366391F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CB4A8-DC18-4DB5-8920-193E122B35C9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2D6F9-6575-4FDE-9A69-0C802E83FA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8C74F-2697-4F20-99FE-570A768A978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B62D5-7292-488B-AA85-929E35268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14E97-4EA2-4BE3-BC40-ACCED96864E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26FC8-EF32-4BD3-9F88-A10D993BCC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9F61E-9BB6-4DA5-A760-30529AAC232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F86A9-1C25-4B8B-945B-A70EBF85CA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909E2-0412-4BC1-A436-40A727276C5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57DE8-3CE2-4F81-952E-AE999B6376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62CFA-EBC2-4A55-9A03-D125856039FF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93523-E723-4B1C-8B08-E6B1D3CDCC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CFE13-19A6-4C4A-AEDE-C9CC5CD4CBA5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900BE-833C-4733-B807-B0F1CB728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CFE9B-0D55-475B-A43C-3DF698681502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21609-D44F-49B0-B2FF-0F4812BB8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3BCD9-1896-4370-A063-129124099DFA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CC521-4E96-48AB-86FE-9C7210EBDD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02FD4-5B43-45F7-8BB2-B7B41033312B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2C12D-F2B7-4CF1-A5A1-D30EFBF3EF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17EBF-BE2D-4918-AC3E-90CC81D0ECE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7D5C4-8D0D-4782-B6AC-600B0EC7FC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D64547D-3B79-4C4E-BC0C-08B113374A50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D511394-BAB5-443F-9C00-52B1816BB9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FDFC11-0606-4180-A5E2-6288336C2896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C09BF50-8E4E-49C2-AE01-875C380E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A41A59-49BC-4287-A9C3-25DBD4D4F9AB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21FC681-B550-48F6-9346-511A9229DA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29507448-E2AD-4296-973F-620922F3C7B1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504D141C-5597-4F4D-8A66-0B254E715C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48AA4D5F-26D3-4917-832D-35C8A16F36AE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25428EE6-387A-4710-A96F-E20F2206AD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E761E0-27BC-4406-8E5A-5C6DE260A1CB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4FE243D-3D0A-4C19-A189-C67A7F36A7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DDD799-596C-406D-9EAA-7613A052F0F2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B343FB-80A2-41DF-8BD7-8FCC783F94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390B08-1C05-4E02-8A0A-464B943DEF13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D5C95A3-58BE-4FCF-B7BF-B4401AAE0F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fld id="{0AC02BB0-3B9F-4FA3-B153-A4CA72E80E59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999533CC-04C2-4C27-BA18-BDC23821D2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0213FB-C918-41CE-B467-B2E0D52748E9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718276-082D-41DF-9ABC-0545CE1BFD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fld id="{4BE92A86-2A0E-4C6C-B50F-1344864DED3E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63C6F165-2A95-4E4E-8386-89449BA99C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3DFDB947-C401-42F5-9D5C-1B4D7439FF0D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42D868E-0316-404E-826C-4A8D44F24B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DC62BD3E-8E15-421D-9464-0549BF755AB8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DB00C78-F1B5-4A6B-91FA-51C3EDA8EB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44EFFB7D-7AA4-4BBA-AAE8-81A2D2181F08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6CCFC766-044E-45EC-AB05-27CE5A14F3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F7D7A9-4562-4519-9157-8D3D9B45642E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AE072-A1CA-4765-A87F-64CDE1307B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A621E8-3B2E-4188-9767-D588EECC8472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FFA54F-8BE6-4CBB-80F4-B0BCDC4DFE0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B07B1BE5-2AF8-4F21-B75F-9440C51E70D7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E89E6DC3-138A-4DF9-AD4A-A994BA27A2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DB3830-C2C3-4A4F-9F5E-A463A1D207AF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F3647-6575-4E90-B6EB-4E45EBDDE4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FC1C2987-952B-4408-9E71-A117CC6D9EDE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B8BF62C4-F8EF-44A7-BC97-14C67F99AE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CBAAE342-C8A6-49A6-8536-5E9CDFF63201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EF489693-A11F-4708-9192-648C77F8B5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AF3214-D342-4FEC-97A6-BC0FD4BA076D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D13AC4-4B33-4584-B74C-045A01415E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09401D-7BA6-4270-AD38-FC429B9C9590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F8DED5-063E-4C7C-8127-5F29F1DEF4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DFDB947-C401-42F5-9D5C-1B4D7439FF0D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42D868E-0316-404E-826C-4A8D44F24B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62BD3E-8E15-421D-9464-0549BF755AB8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DB00C78-F1B5-4A6B-91FA-51C3EDA8EB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4EFFB7D-7AA4-4BBA-AAE8-81A2D2181F08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6CCFC766-044E-45EC-AB05-27CE5A14F3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F7D7A9-4562-4519-9157-8D3D9B45642E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EAE072-A1CA-4765-A87F-64CDE1307B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3A621E8-3B2E-4188-9767-D588EECC8472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2FFA54F-8BE6-4CBB-80F4-B0BCDC4DFE0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07B1BE5-2AF8-4F21-B75F-9440C51E70D7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89E6DC3-138A-4DF9-AD4A-A994BA27A2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0DB3830-C2C3-4A4F-9F5E-A463A1D207AF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24F3647-6575-4E90-B6EB-4E45EBDDE4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1C2987-952B-4408-9E71-A117CC6D9EDE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8BF62C4-F8EF-44A7-BC97-14C67F99AE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AAE342-C8A6-49A6-8536-5E9CDFF63201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F489693-A11F-4708-9192-648C77F8B5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9AF3214-D342-4FEC-97A6-BC0FD4BA076D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FD13AC4-4B33-4584-B74C-045A01415E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8F09401D-7BA6-4270-AD38-FC429B9C9590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2F8DED5-063E-4C7C-8127-5F29F1DEF4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4680B5-D4A4-4389-88FC-E23B5F1F0D67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3E1EEE-D83E-42C9-9FAE-B09F6D84A8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2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3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636D7FA-E0BB-47B1-B32A-FC7A8C7E891D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0826942-4975-42FC-9787-063E999288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885" r:id="rId2"/>
    <p:sldLayoutId id="2147483938" r:id="rId3"/>
    <p:sldLayoutId id="2147483886" r:id="rId4"/>
    <p:sldLayoutId id="2147483887" r:id="rId5"/>
    <p:sldLayoutId id="2147483888" r:id="rId6"/>
    <p:sldLayoutId id="2147483889" r:id="rId7"/>
    <p:sldLayoutId id="2147483939" r:id="rId8"/>
    <p:sldLayoutId id="2147483940" r:id="rId9"/>
    <p:sldLayoutId id="2147483890" r:id="rId10"/>
    <p:sldLayoutId id="214748389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5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054CF5-5127-4CA9-8A4C-47728C367B98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5B85FD-B2C4-4CE7-8C98-B9E1BBC2A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892" r:id="rId2"/>
    <p:sldLayoutId id="2147483942" r:id="rId3"/>
    <p:sldLayoutId id="2147483943" r:id="rId4"/>
    <p:sldLayoutId id="2147483944" r:id="rId5"/>
    <p:sldLayoutId id="2147483893" r:id="rId6"/>
    <p:sldLayoutId id="2147483945" r:id="rId7"/>
    <p:sldLayoutId id="2147483894" r:id="rId8"/>
    <p:sldLayoutId id="2147483946" r:id="rId9"/>
    <p:sldLayoutId id="2147483895" r:id="rId10"/>
    <p:sldLayoutId id="214748394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FA8C90-970C-4843-8B72-15F71789E02B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75A005-086E-4028-9C3F-50ABCE54F9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10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1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5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36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8EFC615-9C4C-4A24-A8CC-6E4A0E63763B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FA6E10-3826-44DE-B2F1-61FA10444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896" r:id="rId2"/>
    <p:sldLayoutId id="2147483897" r:id="rId3"/>
    <p:sldLayoutId id="2147483898" r:id="rId4"/>
    <p:sldLayoutId id="2147483960" r:id="rId5"/>
    <p:sldLayoutId id="2147483961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14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14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0B4BEA-B739-4183-AE65-65C9D63F67D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4ED65F-53DA-4BB7-B2C6-682FF6B1CE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2" r:id="rId1"/>
    <p:sldLayoutId id="2147483904" r:id="rId2"/>
    <p:sldLayoutId id="2147483963" r:id="rId3"/>
    <p:sldLayoutId id="2147483905" r:id="rId4"/>
    <p:sldLayoutId id="2147483964" r:id="rId5"/>
    <p:sldLayoutId id="2147483906" r:id="rId6"/>
    <p:sldLayoutId id="2147483907" r:id="rId7"/>
    <p:sldLayoutId id="2147483965" r:id="rId8"/>
    <p:sldLayoutId id="2147483966" r:id="rId9"/>
    <p:sldLayoutId id="2147483908" r:id="rId10"/>
    <p:sldLayoutId id="214748390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175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16307BA-4A80-4D11-A667-93571736E3F5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7785239-8BCB-40BD-9B46-7B1693792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10" r:id="rId2"/>
    <p:sldLayoutId id="2147483968" r:id="rId3"/>
    <p:sldLayoutId id="2147483911" r:id="rId4"/>
    <p:sldLayoutId id="2147483912" r:id="rId5"/>
    <p:sldLayoutId id="2147483913" r:id="rId6"/>
    <p:sldLayoutId id="2147483969" r:id="rId7"/>
    <p:sldLayoutId id="2147483914" r:id="rId8"/>
    <p:sldLayoutId id="2147483970" r:id="rId9"/>
    <p:sldLayoutId id="2147483915" r:id="rId10"/>
    <p:sldLayoutId id="214748391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196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DCDB65-EE78-400A-80FD-14E0B451387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B84E7E-1F7B-47E5-9F7F-CBE6E1069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17" r:id="rId4"/>
    <p:sldLayoutId id="2147483918" r:id="rId5"/>
    <p:sldLayoutId id="2147483974" r:id="rId6"/>
    <p:sldLayoutId id="2147483919" r:id="rId7"/>
    <p:sldLayoutId id="2147483975" r:id="rId8"/>
    <p:sldLayoutId id="2147483976" r:id="rId9"/>
    <p:sldLayoutId id="2147483920" r:id="rId10"/>
    <p:sldLayoutId id="214748392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225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46F6806-44A2-446D-83C1-470D4FD692A1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5AA75EA-5D41-416E-924B-07A8330699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22" r:id="rId2"/>
    <p:sldLayoutId id="2147483978" r:id="rId3"/>
    <p:sldLayoutId id="2147483979" r:id="rId4"/>
    <p:sldLayoutId id="2147483980" r:id="rId5"/>
    <p:sldLayoutId id="2147483981" r:id="rId6"/>
    <p:sldLayoutId id="2147483923" r:id="rId7"/>
    <p:sldLayoutId id="2147483982" r:id="rId8"/>
    <p:sldLayoutId id="2147483983" r:id="rId9"/>
    <p:sldLayoutId id="2147483924" r:id="rId10"/>
    <p:sldLayoutId id="214748392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45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4FA630-22D0-432E-80A8-19927D3B7910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AE7540-D436-425A-9D18-B004D251A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26" r:id="rId4"/>
    <p:sldLayoutId id="2147483987" r:id="rId5"/>
    <p:sldLayoutId id="2147483927" r:id="rId6"/>
    <p:sldLayoutId id="2147483988" r:id="rId7"/>
    <p:sldLayoutId id="2147483989" r:id="rId8"/>
    <p:sldLayoutId id="2147483990" r:id="rId9"/>
    <p:sldLayoutId id="2147483928" r:id="rId10"/>
    <p:sldLayoutId id="214748399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26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126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43912E-36BD-4BDF-BB78-FFAEFA9D3AC3}" type="datetimeFigureOut">
              <a:rPr lang="ru-RU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5118815-5E44-46A0-A2D6-424F1D38E8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27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29" r:id="rId2"/>
    <p:sldLayoutId id="2147483993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94" r:id="rId9"/>
    <p:sldLayoutId id="2147483935" r:id="rId10"/>
    <p:sldLayoutId id="214748393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F4680B5-D4A4-4389-88FC-E23B5F1F0D67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3E1EEE-D83E-42C9-9FAE-B09F6D84A8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F4680B5-D4A4-4389-88FC-E23B5F1F0D67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3E1EEE-D83E-42C9-9FAE-B09F6D84A8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F4680B5-D4A4-4389-88FC-E23B5F1F0D67}" type="datetimeFigureOut">
              <a:rPr lang="ru-RU" smtClean="0"/>
              <a:pPr>
                <a:defRPr/>
              </a:pPr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A3E1EEE-D83E-42C9-9FAE-B09F6D84A8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trhHbIoyb4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youtube.com/watch?v=VPGdRlAb5iI" TargetMode="External"/><Relationship Id="rId4" Type="http://schemas.openxmlformats.org/officeDocument/2006/relationships/hyperlink" Target="https://www.youtube.com/watch?v=a2HPItG0SR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413"/>
            <a:ext cx="9144000" cy="686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133600"/>
            <a:ext cx="8568952" cy="4391744"/>
          </a:xfrm>
        </p:spPr>
        <p:txBody>
          <a:bodyPr/>
          <a:lstStyle/>
          <a:p>
            <a:endParaRPr lang="ru-RU" sz="4000" b="1" dirty="0" smtClean="0">
              <a:solidFill>
                <a:srgbClr val="0070C0"/>
              </a:solidFill>
            </a:endParaRPr>
          </a:p>
          <a:p>
            <a:endParaRPr lang="ru-RU" sz="4000" b="1" dirty="0" smtClean="0">
              <a:solidFill>
                <a:srgbClr val="0070C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140968"/>
            <a:ext cx="7988300" cy="1296987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Движение </a:t>
            </a:r>
            <a:r>
              <a:rPr lang="ru-RU" sz="32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Алаш</a:t>
            </a: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32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Алашская</a:t>
            </a: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автономия</a:t>
            </a:r>
            <a:endParaRPr lang="ru-RU" sz="3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2079619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Тема 2 - Казахстан </a:t>
            </a:r>
            <a:r>
              <a:rPr lang="ru-RU" sz="2400" b="1" i="1" dirty="0">
                <a:solidFill>
                  <a:srgbClr val="0070C0"/>
                </a:solidFill>
              </a:rPr>
              <a:t>на пути к Независимости: этапы формирования идеи национального государства.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980728"/>
            <a:ext cx="813690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План:</a:t>
            </a:r>
          </a:p>
          <a:p>
            <a:endParaRPr lang="ru-RU" sz="2800" b="1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</a:rPr>
              <a:t>Казахстан </a:t>
            </a:r>
            <a:r>
              <a:rPr lang="ru-RU" sz="2800" b="1" dirty="0">
                <a:solidFill>
                  <a:srgbClr val="0070C0"/>
                </a:solidFill>
              </a:rPr>
              <a:t>в начале XX </a:t>
            </a:r>
            <a:r>
              <a:rPr lang="ru-RU" sz="2800" b="1" dirty="0" smtClean="0">
                <a:solidFill>
                  <a:srgbClr val="0070C0"/>
                </a:solidFill>
              </a:rPr>
              <a:t>века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2. </a:t>
            </a:r>
            <a:r>
              <a:rPr lang="ru-RU" sz="2800" b="1" i="1" dirty="0">
                <a:solidFill>
                  <a:srgbClr val="0070C0"/>
                </a:solidFill>
              </a:rPr>
              <a:t>Казахская интеллигенция начала </a:t>
            </a:r>
            <a:r>
              <a:rPr lang="en-US" sz="2800" b="1" i="1" dirty="0">
                <a:solidFill>
                  <a:srgbClr val="0070C0"/>
                </a:solidFill>
              </a:rPr>
              <a:t>XX</a:t>
            </a:r>
            <a:r>
              <a:rPr lang="ru-RU" sz="2800" b="1" i="1" dirty="0">
                <a:solidFill>
                  <a:srgbClr val="0070C0"/>
                </a:solidFill>
              </a:rPr>
              <a:t> </a:t>
            </a:r>
            <a:r>
              <a:rPr lang="ru-RU" sz="2800" b="1" i="1" dirty="0" smtClean="0">
                <a:solidFill>
                  <a:srgbClr val="0070C0"/>
                </a:solidFill>
              </a:rPr>
              <a:t>века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3. Казахские </a:t>
            </a:r>
            <a:r>
              <a:rPr lang="ru-RU" sz="2800" b="1" dirty="0">
                <a:solidFill>
                  <a:srgbClr val="0070C0"/>
                </a:solidFill>
              </a:rPr>
              <a:t>съезды 1917 </a:t>
            </a:r>
            <a:r>
              <a:rPr lang="ru-RU" sz="2800" b="1" dirty="0" smtClean="0">
                <a:solidFill>
                  <a:srgbClr val="0070C0"/>
                </a:solidFill>
              </a:rPr>
              <a:t>года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4. Организация партии </a:t>
            </a:r>
            <a:r>
              <a:rPr lang="ru-RU" sz="2800" b="1" dirty="0" err="1" smtClean="0">
                <a:solidFill>
                  <a:srgbClr val="0070C0"/>
                </a:solidFill>
              </a:rPr>
              <a:t>Алаш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70C0"/>
                </a:solidFill>
              </a:rPr>
              <a:t>5. </a:t>
            </a:r>
            <a:r>
              <a:rPr lang="ru-RU" sz="2800" b="1" dirty="0" err="1" smtClean="0">
                <a:solidFill>
                  <a:srgbClr val="0070C0"/>
                </a:solidFill>
              </a:rPr>
              <a:t>Провозгашение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>
                <a:solidFill>
                  <a:srgbClr val="0070C0"/>
                </a:solidFill>
              </a:rPr>
              <a:t>автономии </a:t>
            </a:r>
            <a:r>
              <a:rPr lang="ru-RU" sz="2800" b="1" dirty="0" err="1" smtClean="0">
                <a:solidFill>
                  <a:srgbClr val="0070C0"/>
                </a:solidFill>
              </a:rPr>
              <a:t>Алаш</a:t>
            </a:r>
            <a:r>
              <a:rPr lang="ru-RU" sz="2800" b="1" dirty="0" smtClean="0">
                <a:solidFill>
                  <a:srgbClr val="0070C0"/>
                </a:solidFill>
              </a:rPr>
              <a:t>-Орда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475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487025"/>
            <a:ext cx="756084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Фильмы по теме 2</a:t>
            </a: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 smtClean="0">
                <a:solidFill>
                  <a:srgbClr val="0070C0"/>
                </a:solidFill>
                <a:hlinkClick r:id="rId3"/>
              </a:rPr>
              <a:t>https</a:t>
            </a:r>
            <a:r>
              <a:rPr lang="ru-RU" sz="2400" dirty="0">
                <a:solidFill>
                  <a:srgbClr val="0070C0"/>
                </a:solidFill>
                <a:hlinkClick r:id="rId3"/>
              </a:rPr>
              <a:t>://</a:t>
            </a:r>
            <a:r>
              <a:rPr lang="ru-RU" sz="2400" dirty="0" smtClean="0">
                <a:solidFill>
                  <a:srgbClr val="0070C0"/>
                </a:solidFill>
                <a:hlinkClick r:id="rId3"/>
              </a:rPr>
              <a:t>www.youtube.com/watch?v=vtrhHbIoyb4</a:t>
            </a:r>
            <a:endParaRPr lang="ru-RU" sz="2400" dirty="0" smtClean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 err="1">
                <a:solidFill>
                  <a:srgbClr val="0070C0"/>
                </a:solidFill>
              </a:rPr>
              <a:t>Алаш</a:t>
            </a:r>
            <a:r>
              <a:rPr lang="ru-RU" sz="2400" dirty="0">
                <a:solidFill>
                  <a:srgbClr val="0070C0"/>
                </a:solidFill>
              </a:rPr>
              <a:t>-Орда. Они не хотели сдаваться. Загадки истории</a:t>
            </a: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 smtClean="0">
                <a:solidFill>
                  <a:srgbClr val="0070C0"/>
                </a:solidFill>
                <a:hlinkClick r:id="rId4"/>
              </a:rPr>
              <a:t>https</a:t>
            </a:r>
            <a:r>
              <a:rPr lang="ru-RU" sz="2400" dirty="0">
                <a:solidFill>
                  <a:srgbClr val="0070C0"/>
                </a:solidFill>
                <a:hlinkClick r:id="rId4"/>
              </a:rPr>
              <a:t>://</a:t>
            </a:r>
            <a:r>
              <a:rPr lang="ru-RU" sz="2400" dirty="0" smtClean="0">
                <a:solidFill>
                  <a:srgbClr val="0070C0"/>
                </a:solidFill>
                <a:hlinkClick r:id="rId4"/>
              </a:rPr>
              <a:t>www.youtube.com/watch?v=a2HPItG0SRg</a:t>
            </a:r>
            <a:endParaRPr lang="ru-RU" sz="2400" dirty="0" smtClean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>
                <a:solidFill>
                  <a:srgbClr val="0070C0"/>
                </a:solidFill>
              </a:rPr>
              <a:t>«Тайны и судьбы великих казахов». </a:t>
            </a:r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sz="2400" dirty="0" err="1" smtClean="0">
                <a:solidFill>
                  <a:srgbClr val="0070C0"/>
                </a:solidFill>
              </a:rPr>
              <a:t>Алихан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Букейханов</a:t>
            </a:r>
            <a:endParaRPr lang="ru-RU" sz="2400" dirty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>
                <a:solidFill>
                  <a:srgbClr val="0070C0"/>
                </a:solidFill>
                <a:hlinkClick r:id="rId5"/>
              </a:rPr>
              <a:t>https://</a:t>
            </a:r>
            <a:r>
              <a:rPr lang="ru-RU" sz="2400" dirty="0" smtClean="0">
                <a:solidFill>
                  <a:srgbClr val="0070C0"/>
                </a:solidFill>
                <a:hlinkClick r:id="rId5"/>
              </a:rPr>
              <a:t>www.youtube.com/watch?v=VPGdRlAb5iI</a:t>
            </a:r>
            <a:endParaRPr lang="ru-RU" sz="2400" dirty="0" smtClean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>
                <a:solidFill>
                  <a:srgbClr val="0070C0"/>
                </a:solidFill>
              </a:rPr>
              <a:t>«Тайны и судьбы великих казахов». </a:t>
            </a:r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sz="2400" dirty="0" err="1" smtClean="0">
                <a:solidFill>
                  <a:srgbClr val="0070C0"/>
                </a:solidFill>
              </a:rPr>
              <a:t>Ахмет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Байтурсынов</a:t>
            </a:r>
            <a:endParaRPr lang="ru-RU" sz="2400" dirty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157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413"/>
            <a:ext cx="9144000" cy="686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560840" cy="648072"/>
          </a:xfrm>
        </p:spPr>
        <p:txBody>
          <a:bodyPr/>
          <a:lstStyle/>
          <a:p>
            <a:pPr algn="ctr"/>
            <a:r>
              <a:rPr lang="ru-RU" sz="3600" b="1" i="1" dirty="0" smtClean="0">
                <a:solidFill>
                  <a:srgbClr val="0070C0"/>
                </a:solidFill>
              </a:rPr>
              <a:t>Казахстан в начале </a:t>
            </a:r>
            <a:r>
              <a:rPr lang="en-US" sz="3600" b="1" i="1" dirty="0" smtClean="0">
                <a:solidFill>
                  <a:srgbClr val="0070C0"/>
                </a:solidFill>
              </a:rPr>
              <a:t>XX</a:t>
            </a:r>
            <a:r>
              <a:rPr lang="ru-RU" sz="3600" b="1" i="1" dirty="0" smtClean="0">
                <a:solidFill>
                  <a:srgbClr val="0070C0"/>
                </a:solidFill>
              </a:rPr>
              <a:t> века</a:t>
            </a:r>
            <a:endParaRPr lang="ru-RU" sz="3600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07904" y="1196752"/>
            <a:ext cx="5328592" cy="5544616"/>
          </a:xfrm>
        </p:spPr>
        <p:txBody>
          <a:bodyPr/>
          <a:lstStyle/>
          <a:p>
            <a:pPr marL="0" indent="452438" algn="just">
              <a:buNone/>
            </a:pP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численность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казахов России по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переписи 1897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была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4091746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человек.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96,01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% (3928497 чел.) проживали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пределах Казахстана, включая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Букеевскую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орду (214796 чел.) и Мангышлакский уезд (63795 чел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.). 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Мои Документы\Дина\АЗИЯ\162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40768"/>
            <a:ext cx="3436615" cy="4608512"/>
          </a:xfrm>
          <a:prstGeom prst="rect">
            <a:avLst/>
          </a:prstGeom>
          <a:noFill/>
        </p:spPr>
      </p:pic>
      <p:pic>
        <p:nvPicPr>
          <p:cNvPr id="4" name="Picture 2" descr="D:\Мои Документы\Дина\АЗИЯ\знатные казах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12976"/>
            <a:ext cx="461851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66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mediumkazaktribal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90" y="0"/>
            <a:ext cx="9111410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740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778098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Казахстан в начале </a:t>
            </a:r>
            <a:r>
              <a:rPr lang="en-U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века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8064" y="980728"/>
            <a:ext cx="3816424" cy="5760640"/>
          </a:xfrm>
        </p:spPr>
        <p:txBody>
          <a:bodyPr/>
          <a:lstStyle/>
          <a:p>
            <a:pPr marL="0" indent="452438" algn="just">
              <a:buNone/>
            </a:pPr>
            <a:r>
              <a:rPr lang="ru-RU" sz="1800" b="1" dirty="0" smtClean="0">
                <a:solidFill>
                  <a:srgbClr val="0070C0"/>
                </a:solidFill>
              </a:rPr>
              <a:t>Территория </a:t>
            </a:r>
            <a:r>
              <a:rPr lang="ru-RU" sz="1800" b="1" dirty="0">
                <a:solidFill>
                  <a:srgbClr val="0070C0"/>
                </a:solidFill>
              </a:rPr>
              <a:t>Казахстана </a:t>
            </a:r>
            <a:r>
              <a:rPr lang="ru-RU" sz="1800" b="1" dirty="0" smtClean="0">
                <a:solidFill>
                  <a:srgbClr val="0070C0"/>
                </a:solidFill>
              </a:rPr>
              <a:t>входила в состав Туркестанского (</a:t>
            </a:r>
            <a:r>
              <a:rPr lang="ru-RU" sz="1800" b="1" dirty="0">
                <a:solidFill>
                  <a:srgbClr val="0070C0"/>
                </a:solidFill>
              </a:rPr>
              <a:t>Т</a:t>
            </a:r>
            <a:r>
              <a:rPr lang="ru-RU" sz="1800" b="1" dirty="0" smtClean="0">
                <a:solidFill>
                  <a:srgbClr val="0070C0"/>
                </a:solidFill>
              </a:rPr>
              <a:t>ашкент) </a:t>
            </a:r>
            <a:r>
              <a:rPr lang="ru-RU" sz="1800" b="1" dirty="0">
                <a:solidFill>
                  <a:srgbClr val="0070C0"/>
                </a:solidFill>
              </a:rPr>
              <a:t>и </a:t>
            </a:r>
            <a:r>
              <a:rPr lang="ru-RU" sz="1800" b="1" dirty="0" smtClean="0">
                <a:solidFill>
                  <a:srgbClr val="0070C0"/>
                </a:solidFill>
              </a:rPr>
              <a:t>Степного (Омск)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smtClean="0">
                <a:solidFill>
                  <a:srgbClr val="0070C0"/>
                </a:solidFill>
              </a:rPr>
              <a:t>генерал-губернаторств. </a:t>
            </a:r>
            <a:r>
              <a:rPr lang="ru-RU" sz="1800" b="1" dirty="0">
                <a:solidFill>
                  <a:srgbClr val="0070C0"/>
                </a:solidFill>
              </a:rPr>
              <a:t>Внутренняя </a:t>
            </a:r>
            <a:r>
              <a:rPr lang="ru-RU" sz="1800" b="1" dirty="0" smtClean="0">
                <a:solidFill>
                  <a:srgbClr val="0070C0"/>
                </a:solidFill>
              </a:rPr>
              <a:t>(</a:t>
            </a:r>
            <a:r>
              <a:rPr lang="ru-RU" sz="1800" b="1" dirty="0" err="1" smtClean="0">
                <a:solidFill>
                  <a:srgbClr val="0070C0"/>
                </a:solidFill>
              </a:rPr>
              <a:t>Букеевская</a:t>
            </a:r>
            <a:r>
              <a:rPr lang="ru-RU" sz="1800" b="1" dirty="0" smtClean="0">
                <a:solidFill>
                  <a:srgbClr val="0070C0"/>
                </a:solidFill>
              </a:rPr>
              <a:t>) </a:t>
            </a:r>
            <a:r>
              <a:rPr lang="ru-RU" sz="1800" b="1" dirty="0">
                <a:solidFill>
                  <a:srgbClr val="0070C0"/>
                </a:solidFill>
              </a:rPr>
              <a:t>Орда </a:t>
            </a:r>
            <a:r>
              <a:rPr lang="ru-RU" sz="1800" b="1" dirty="0" smtClean="0">
                <a:solidFill>
                  <a:srgbClr val="0070C0"/>
                </a:solidFill>
              </a:rPr>
              <a:t>была </a:t>
            </a:r>
            <a:r>
              <a:rPr lang="ru-RU" sz="1800" b="1" dirty="0">
                <a:solidFill>
                  <a:srgbClr val="0070C0"/>
                </a:solidFill>
              </a:rPr>
              <a:t>в </a:t>
            </a:r>
            <a:r>
              <a:rPr lang="ru-RU" sz="1800" b="1" dirty="0" smtClean="0">
                <a:solidFill>
                  <a:srgbClr val="0070C0"/>
                </a:solidFill>
              </a:rPr>
              <a:t>составе </a:t>
            </a:r>
            <a:r>
              <a:rPr lang="ru-RU" sz="1800" b="1" dirty="0">
                <a:solidFill>
                  <a:srgbClr val="0070C0"/>
                </a:solidFill>
              </a:rPr>
              <a:t>Астраханской губернии, Мангышлак </a:t>
            </a:r>
            <a:r>
              <a:rPr lang="ru-RU" sz="1800" b="1" dirty="0" smtClean="0">
                <a:solidFill>
                  <a:srgbClr val="0070C0"/>
                </a:solidFill>
              </a:rPr>
              <a:t>– Закаспийской области. </a:t>
            </a:r>
          </a:p>
          <a:p>
            <a:pPr marL="0" indent="452438" algn="just">
              <a:buNone/>
            </a:pPr>
            <a:r>
              <a:rPr lang="ru-RU" sz="1800" b="1" dirty="0" smtClean="0">
                <a:solidFill>
                  <a:srgbClr val="0070C0"/>
                </a:solidFill>
              </a:rPr>
              <a:t>Лишь Туркестан, </a:t>
            </a:r>
            <a:r>
              <a:rPr lang="ru-RU" sz="1800" b="1" dirty="0" err="1" smtClean="0">
                <a:solidFill>
                  <a:srgbClr val="0070C0"/>
                </a:solidFill>
              </a:rPr>
              <a:t>Аулие-Ата</a:t>
            </a:r>
            <a:r>
              <a:rPr lang="ru-RU" sz="1800" b="1" dirty="0" smtClean="0">
                <a:solidFill>
                  <a:srgbClr val="0070C0"/>
                </a:solidFill>
              </a:rPr>
              <a:t> и Чимкент на юге возникли как национальные города. </a:t>
            </a:r>
          </a:p>
          <a:p>
            <a:pPr marL="0" indent="452438" algn="just">
              <a:buNone/>
            </a:pPr>
            <a:r>
              <a:rPr lang="ru-RU" sz="1800" b="1" dirty="0" smtClean="0">
                <a:solidFill>
                  <a:srgbClr val="0070C0"/>
                </a:solidFill>
              </a:rPr>
              <a:t>Численность фабрично-заводских рабочих к 1914 г. составляла около 50 тыс. чел., т.е. 1,2-1,4% населения. </a:t>
            </a:r>
          </a:p>
        </p:txBody>
      </p:sp>
      <p:pic>
        <p:nvPicPr>
          <p:cNvPr id="3074" name="Picture 2" descr="D:\Мои Документы\Мои рисунки\Сем -ск\базарная площад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382" y="1484784"/>
            <a:ext cx="4955674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541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850106"/>
          </a:xfrm>
        </p:spPr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Казахстан в начале </a:t>
            </a:r>
            <a:r>
              <a:rPr lang="en-U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24128" y="1268760"/>
            <a:ext cx="3312368" cy="5472608"/>
          </a:xfrm>
        </p:spPr>
        <p:txBody>
          <a:bodyPr/>
          <a:lstStyle/>
          <a:p>
            <a:pPr marL="0" indent="452438" algn="just">
              <a:buNone/>
            </a:pPr>
            <a:r>
              <a:rPr lang="ru-RU" sz="1800" b="1" dirty="0" smtClean="0">
                <a:solidFill>
                  <a:srgbClr val="0070C0"/>
                </a:solidFill>
              </a:rPr>
              <a:t>В 1911 г. - 1475 школ (81400 учащихся), почти исключительно в городах. В начальных школах казахов - 6100, в средних не было. Выходили не более 10 газет, в т.ч. на казахском языке 1-2. </a:t>
            </a:r>
          </a:p>
          <a:p>
            <a:pPr marL="0" indent="452438" algn="just">
              <a:buNone/>
            </a:pPr>
            <a:r>
              <a:rPr lang="ru-RU" sz="1800" b="1" dirty="0" smtClean="0">
                <a:solidFill>
                  <a:srgbClr val="0070C0"/>
                </a:solidFill>
              </a:rPr>
              <a:t>Имелось 2 тыс. км железных дорог, 98 больниц (1660 коек), из 196 врачей в ауле не было ни одного, 50% детей умирали из-за отсутствия должного медицинского обслуживания, «социальные болезни свили себе прочное гнездо в ауле». </a:t>
            </a:r>
            <a:endParaRPr lang="ru-RU" sz="1800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D:\Мои Документы\Мои рисунки\Сем -ск\getImageCAFAGO0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340768"/>
            <a:ext cx="5718592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705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210146"/>
          </a:xfrm>
        </p:spPr>
        <p:txBody>
          <a:bodyPr/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Т.И. </a:t>
            </a:r>
            <a:r>
              <a:rPr lang="ru-RU" sz="32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Сидельников</a:t>
            </a: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(1876-1930), </a:t>
            </a:r>
            <a:b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депутат </a:t>
            </a:r>
            <a:r>
              <a:rPr lang="en-US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Думы:</a:t>
            </a:r>
            <a:endParaRPr lang="ru-RU" sz="3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43808" y="1556792"/>
            <a:ext cx="6120680" cy="4896544"/>
          </a:xfrm>
        </p:spPr>
        <p:txBody>
          <a:bodyPr/>
          <a:lstStyle/>
          <a:p>
            <a:pPr marL="0" indent="452438" algn="just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«…интеллектуальный уровень чистых кочевников не ниже, а выше среднего уровня их оседлых сородичей и большинства русского крестьянского населения; особенно лесных районов. Не надо упускать из виду, что чистые кочевники являются потомками </a:t>
            </a:r>
            <a:r>
              <a:rPr lang="ru-RU" sz="2400" b="1" u="sng" dirty="0" smtClean="0">
                <a:solidFill>
                  <a:srgbClr val="0070C0"/>
                </a:solidFill>
              </a:rPr>
              <a:t>победителей</a:t>
            </a:r>
            <a:r>
              <a:rPr lang="ru-RU" sz="2400" b="1" dirty="0" smtClean="0">
                <a:solidFill>
                  <a:srgbClr val="0070C0"/>
                </a:solidFill>
              </a:rPr>
              <a:t> в многовековой борьбе за пастбища на чисто кочевой платформе. Это отборная часть народа, сравнительно недавно попавшая в невыгодное положение </a:t>
            </a:r>
            <a:r>
              <a:rPr lang="ru-RU" sz="2400" b="1" u="sng" dirty="0" smtClean="0">
                <a:solidFill>
                  <a:srgbClr val="0070C0"/>
                </a:solidFill>
              </a:rPr>
              <a:t>вследствие своей былой непобедимости».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77154" name="Picture 2" descr="http://www.hrono.ru/img/foto/sedelnik_ti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2404688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064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28384" cy="864096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Казахстан </a:t>
            </a: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начале ХХ века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79912" y="1484784"/>
            <a:ext cx="4906888" cy="4968552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Генерал-губернатор Туркестанского края А.В. Самсонов (1859-1914) в докладе  начальнику Главного штаба Н.П. Михневичу о политической ситуации в крае 30 мая 1913 г. подчеркивал «свойственную из всех среднеазиатских народностей лишь киргизам черту – страсть к европейскому образованию».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33794" name="Picture 2" descr="Самсон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3384376" cy="4680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62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29091" cy="14401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Казахская </a:t>
            </a: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интеллигенция начала </a:t>
            </a:r>
            <a:r>
              <a:rPr lang="en-US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века</a:t>
            </a:r>
            <a:endParaRPr lang="ru-RU" sz="36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052736"/>
            <a:ext cx="8579296" cy="58052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 err="1" smtClean="0">
                <a:solidFill>
                  <a:srgbClr val="0070C0"/>
                </a:solidFill>
              </a:rPr>
              <a:t>Ж.Акпаев</a:t>
            </a:r>
            <a:r>
              <a:rPr lang="ru-RU" sz="1800" b="1" dirty="0" smtClean="0">
                <a:solidFill>
                  <a:srgbClr val="0070C0"/>
                </a:solidFill>
              </a:rPr>
              <a:t> (1876-1934)               М. </a:t>
            </a:r>
            <a:r>
              <a:rPr lang="ru-RU" sz="1800" b="1" dirty="0" err="1" smtClean="0">
                <a:solidFill>
                  <a:srgbClr val="0070C0"/>
                </a:solidFill>
              </a:rPr>
              <a:t>Дулатов</a:t>
            </a:r>
            <a:r>
              <a:rPr lang="ru-RU" sz="1800" b="1" dirty="0" smtClean="0">
                <a:solidFill>
                  <a:srgbClr val="0070C0"/>
                </a:solidFill>
              </a:rPr>
              <a:t> (1885-1935)     </a:t>
            </a:r>
            <a:r>
              <a:rPr lang="ru-RU" sz="1800" b="1" dirty="0" err="1" smtClean="0">
                <a:solidFill>
                  <a:srgbClr val="0070C0"/>
                </a:solidFill>
              </a:rPr>
              <a:t>А.Байтурсынов</a:t>
            </a:r>
            <a:r>
              <a:rPr lang="ru-RU" sz="1800" b="1" dirty="0" smtClean="0">
                <a:solidFill>
                  <a:srgbClr val="0070C0"/>
                </a:solidFill>
              </a:rPr>
              <a:t> (1873-1938)</a:t>
            </a:r>
          </a:p>
          <a:p>
            <a:pPr marL="0" indent="452438" algn="just">
              <a:buNone/>
            </a:pPr>
            <a:endParaRPr lang="ru-RU" sz="2000" dirty="0">
              <a:solidFill>
                <a:srgbClr val="0070C0"/>
              </a:solidFill>
            </a:endParaRPr>
          </a:p>
          <a:p>
            <a:pPr marL="0" indent="452438" algn="just">
              <a:buNone/>
            </a:pPr>
            <a:endParaRPr lang="ru-RU" sz="2000" dirty="0" smtClean="0">
              <a:solidFill>
                <a:srgbClr val="0070C0"/>
              </a:solidFill>
            </a:endParaRPr>
          </a:p>
          <a:p>
            <a:pPr marL="0" indent="452438" algn="just">
              <a:buNone/>
            </a:pPr>
            <a:endParaRPr lang="ru-RU" sz="2000" dirty="0">
              <a:solidFill>
                <a:srgbClr val="0070C0"/>
              </a:solidFill>
            </a:endParaRPr>
          </a:p>
          <a:p>
            <a:pPr marL="0" indent="452438" algn="just">
              <a:buNone/>
            </a:pPr>
            <a:endParaRPr lang="ru-RU" sz="2000" dirty="0" smtClean="0">
              <a:solidFill>
                <a:srgbClr val="0070C0"/>
              </a:solidFill>
            </a:endParaRPr>
          </a:p>
          <a:p>
            <a:pPr marL="0" indent="452438" algn="just">
              <a:buNone/>
            </a:pPr>
            <a:endParaRPr lang="ru-RU" sz="2000" dirty="0">
              <a:solidFill>
                <a:srgbClr val="0070C0"/>
              </a:solidFill>
            </a:endParaRPr>
          </a:p>
          <a:p>
            <a:pPr marL="0" indent="452438" algn="just">
              <a:buNone/>
            </a:pPr>
            <a:endParaRPr lang="ru-RU" sz="2000" dirty="0" smtClean="0">
              <a:solidFill>
                <a:srgbClr val="0070C0"/>
              </a:solidFill>
            </a:endParaRPr>
          </a:p>
          <a:p>
            <a:pPr marL="0" indent="452438" algn="just">
              <a:buNone/>
            </a:pPr>
            <a:endParaRPr lang="ru-RU" sz="20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ru-RU" sz="1800" b="1" dirty="0" err="1" smtClean="0">
                <a:solidFill>
                  <a:srgbClr val="0070C0"/>
                </a:solidFill>
              </a:rPr>
              <a:t>Х.Досмухамедов</a:t>
            </a:r>
            <a:r>
              <a:rPr lang="ru-RU" sz="1800" b="1" dirty="0" smtClean="0">
                <a:solidFill>
                  <a:srgbClr val="0070C0"/>
                </a:solidFill>
              </a:rPr>
              <a:t> (1883-1939)   </a:t>
            </a:r>
            <a:r>
              <a:rPr lang="ru-RU" sz="1800" b="1" dirty="0" err="1" smtClean="0">
                <a:solidFill>
                  <a:srgbClr val="0070C0"/>
                </a:solidFill>
              </a:rPr>
              <a:t>М.Тынышпаев</a:t>
            </a:r>
            <a:r>
              <a:rPr lang="ru-RU" sz="1800" b="1" dirty="0" smtClean="0">
                <a:solidFill>
                  <a:srgbClr val="0070C0"/>
                </a:solidFill>
              </a:rPr>
              <a:t> (1879-1937)     </a:t>
            </a:r>
            <a:r>
              <a:rPr lang="ru-RU" sz="1800" b="1" dirty="0" err="1" smtClean="0">
                <a:solidFill>
                  <a:srgbClr val="0070C0"/>
                </a:solidFill>
              </a:rPr>
              <a:t>Р.Марсеков</a:t>
            </a:r>
            <a:r>
              <a:rPr lang="ru-RU" sz="1800" b="1" dirty="0" smtClean="0">
                <a:solidFill>
                  <a:srgbClr val="0070C0"/>
                </a:solidFill>
              </a:rPr>
              <a:t> (</a:t>
            </a:r>
            <a:r>
              <a:rPr lang="ru-RU" sz="1800" b="1" dirty="0">
                <a:solidFill>
                  <a:srgbClr val="0070C0"/>
                </a:solidFill>
              </a:rPr>
              <a:t>1889-1939</a:t>
            </a:r>
            <a:r>
              <a:rPr lang="ru-RU" sz="1800" b="1" dirty="0" smtClean="0">
                <a:solidFill>
                  <a:srgbClr val="0070C0"/>
                </a:solidFill>
              </a:rPr>
              <a:t>)</a:t>
            </a:r>
            <a:endParaRPr lang="ru-RU" sz="1800" b="1" dirty="0">
              <a:solidFill>
                <a:srgbClr val="0070C0"/>
              </a:solidFill>
            </a:endParaRPr>
          </a:p>
        </p:txBody>
      </p:sp>
      <p:pic>
        <p:nvPicPr>
          <p:cNvPr id="179202" name="Picture 2" descr="Акпаев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8640" t="197" r="-270" b="6299"/>
          <a:stretch>
            <a:fillRect/>
          </a:stretch>
        </p:blipFill>
        <p:spPr bwMode="auto">
          <a:xfrm>
            <a:off x="467544" y="1412776"/>
            <a:ext cx="192860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203" name="Picture 3" descr="Дулатов"/>
          <p:cNvPicPr>
            <a:picLocks noChangeAspect="1" noChangeArrowheads="1"/>
          </p:cNvPicPr>
          <p:nvPr/>
        </p:nvPicPr>
        <p:blipFill>
          <a:blip r:embed="rId4" cstate="print">
            <a:lum bright="-6000"/>
          </a:blip>
          <a:srcRect l="7895" r="5263" b="4256"/>
          <a:stretch>
            <a:fillRect/>
          </a:stretch>
        </p:blipFill>
        <p:spPr bwMode="auto">
          <a:xfrm>
            <a:off x="3419872" y="1556792"/>
            <a:ext cx="1644650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204" name="Picture 4" descr="khalel"/>
          <p:cNvPicPr>
            <a:picLocks noChangeAspect="1" noChangeArrowheads="1"/>
          </p:cNvPicPr>
          <p:nvPr/>
        </p:nvPicPr>
        <p:blipFill>
          <a:blip r:embed="rId5" cstate="print"/>
          <a:srcRect l="7632" t="2441" r="7693" b="5568"/>
          <a:stretch>
            <a:fillRect/>
          </a:stretch>
        </p:blipFill>
        <p:spPr bwMode="auto">
          <a:xfrm>
            <a:off x="899592" y="4437112"/>
            <a:ext cx="1425575" cy="2074863"/>
          </a:xfrm>
          <a:prstGeom prst="rect">
            <a:avLst/>
          </a:prstGeom>
          <a:noFill/>
          <a:ln w="12700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179205" name="Picture 5" descr="Тынышпаев 1"/>
          <p:cNvPicPr>
            <a:picLocks noChangeAspect="1" noChangeArrowheads="1"/>
          </p:cNvPicPr>
          <p:nvPr/>
        </p:nvPicPr>
        <p:blipFill>
          <a:blip r:embed="rId6" cstate="print"/>
          <a:srcRect l="14362" t="5591" r="18445" b="9479"/>
          <a:stretch>
            <a:fillRect/>
          </a:stretch>
        </p:blipFill>
        <p:spPr bwMode="auto">
          <a:xfrm>
            <a:off x="3923928" y="4437112"/>
            <a:ext cx="1454150" cy="2286000"/>
          </a:xfrm>
          <a:prstGeom prst="rect">
            <a:avLst/>
          </a:prstGeom>
          <a:noFill/>
          <a:ln w="12700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179207" name="Picture 7" descr="http://ulanka.pushkinlibrary.kz/images/marsekov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24809" y="4509120"/>
            <a:ext cx="1463987" cy="2088232"/>
          </a:xfrm>
          <a:prstGeom prst="rect">
            <a:avLst/>
          </a:prstGeom>
          <a:noFill/>
        </p:spPr>
      </p:pic>
      <p:pic>
        <p:nvPicPr>
          <p:cNvPr id="10" name="Picture 2" descr="Байтурсынов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51585" y="1456717"/>
            <a:ext cx="1880030" cy="2441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11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1340768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/>
            </a:r>
            <a:br>
              <a:rPr lang="ru-RU" sz="4000" b="1" dirty="0" smtClean="0">
                <a:solidFill>
                  <a:srgbClr val="0070C0"/>
                </a:solidFill>
              </a:rPr>
            </a:br>
            <a:r>
              <a:rPr lang="ru-RU" sz="4000" b="1" dirty="0" smtClean="0">
                <a:solidFill>
                  <a:srgbClr val="0070C0"/>
                </a:solidFill>
              </a:rPr>
              <a:t>Развитие общественной активности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452438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гор и др.)</a:t>
            </a:r>
          </a:p>
          <a:p>
            <a:pPr marL="0" indent="452438" algn="ctr"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18284498"/>
              </p:ext>
            </p:extLst>
          </p:nvPr>
        </p:nvGraphicFramePr>
        <p:xfrm>
          <a:off x="755576" y="1196752"/>
          <a:ext cx="734481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8367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</a:rPr>
              <a:t>Этапы организационного становления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0" y="1052512"/>
            <a:ext cx="4499992" cy="5616847"/>
          </a:xfrm>
        </p:spPr>
        <p:txBody>
          <a:bodyPr>
            <a:normAutofit fontScale="25000" lnSpcReduction="20000"/>
          </a:bodyPr>
          <a:lstStyle/>
          <a:p>
            <a:pPr marL="0" indent="0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9600" b="1" dirty="0" smtClean="0">
                <a:solidFill>
                  <a:srgbClr val="0070C0"/>
                </a:solidFill>
              </a:rPr>
              <a:t>1905 – вступление </a:t>
            </a:r>
            <a:r>
              <a:rPr lang="ru-RU" sz="9600" b="1" dirty="0" err="1" smtClean="0">
                <a:solidFill>
                  <a:srgbClr val="0070C0"/>
                </a:solidFill>
              </a:rPr>
              <a:t>Букейханова</a:t>
            </a:r>
            <a:r>
              <a:rPr lang="ru-RU" sz="9600" b="1" dirty="0" smtClean="0">
                <a:solidFill>
                  <a:srgbClr val="0070C0"/>
                </a:solidFill>
              </a:rPr>
              <a:t> в ПНС, агитация, пропаганда, публицистика, наука</a:t>
            </a: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9600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9600" b="1" dirty="0" smtClean="0">
                <a:solidFill>
                  <a:srgbClr val="0070C0"/>
                </a:solidFill>
              </a:rPr>
              <a:t>Январь 1906 – Семипалатинское отделение ККДП (</a:t>
            </a:r>
            <a:r>
              <a:rPr lang="ru-RU" sz="9600" b="1" dirty="0" err="1" smtClean="0">
                <a:solidFill>
                  <a:srgbClr val="0070C0"/>
                </a:solidFill>
              </a:rPr>
              <a:t>А.Букейханов</a:t>
            </a:r>
            <a:r>
              <a:rPr lang="ru-RU" sz="9600" b="1" dirty="0" smtClean="0">
                <a:solidFill>
                  <a:srgbClr val="0070C0"/>
                </a:solidFill>
              </a:rPr>
              <a:t>, </a:t>
            </a:r>
            <a:r>
              <a:rPr lang="ru-RU" sz="9600" b="1" dirty="0" err="1" smtClean="0">
                <a:solidFill>
                  <a:srgbClr val="0070C0"/>
                </a:solidFill>
              </a:rPr>
              <a:t>Ж.Акпаев</a:t>
            </a:r>
            <a:r>
              <a:rPr lang="ru-RU" sz="9600" b="1" dirty="0" smtClean="0">
                <a:solidFill>
                  <a:srgbClr val="0070C0"/>
                </a:solidFill>
              </a:rPr>
              <a:t>), агитация, пропаганда, публицистика</a:t>
            </a: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9600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sz="9600" b="1" dirty="0" smtClean="0">
                <a:solidFill>
                  <a:srgbClr val="0070C0"/>
                </a:solidFill>
              </a:rPr>
              <a:t>1912-1917 – </a:t>
            </a:r>
            <a:r>
              <a:rPr lang="ru-RU" sz="9600" b="1" dirty="0" err="1" smtClean="0">
                <a:solidFill>
                  <a:srgbClr val="0070C0"/>
                </a:solidFill>
              </a:rPr>
              <a:t>Букейханов</a:t>
            </a:r>
            <a:r>
              <a:rPr lang="ru-RU" sz="9600" b="1" dirty="0" smtClean="0">
                <a:solidFill>
                  <a:srgbClr val="0070C0"/>
                </a:solidFill>
              </a:rPr>
              <a:t> – один из лидеров Самарской организации кадетов, масон, организатор социальной защиты тыловиков – казахов и др.</a:t>
            </a: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788024" y="1196974"/>
            <a:ext cx="4176589" cy="5544393"/>
          </a:xfrm>
        </p:spPr>
        <p:txBody>
          <a:bodyPr>
            <a:normAutofit fontScale="25000" lnSpcReduction="20000"/>
          </a:bodyPr>
          <a:lstStyle/>
          <a:p>
            <a:pPr marL="0" indent="0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9600" b="1" dirty="0" smtClean="0">
                <a:solidFill>
                  <a:srgbClr val="0070C0"/>
                </a:solidFill>
              </a:rPr>
              <a:t>Ноябрь 1905 – Уральское отделение ККДП (Б.Каратаев, </a:t>
            </a:r>
            <a:r>
              <a:rPr lang="ru-RU" sz="9600" b="1" dirty="0" err="1" smtClean="0">
                <a:solidFill>
                  <a:srgbClr val="0070C0"/>
                </a:solidFill>
              </a:rPr>
              <a:t>Б.Бахытгиреев</a:t>
            </a:r>
            <a:r>
              <a:rPr lang="ru-RU" sz="9600" b="1" dirty="0" smtClean="0">
                <a:solidFill>
                  <a:srgbClr val="0070C0"/>
                </a:solidFill>
              </a:rPr>
              <a:t>, 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sz="9600" b="1" dirty="0" smtClean="0">
                <a:solidFill>
                  <a:srgbClr val="0070C0"/>
                </a:solidFill>
              </a:rPr>
              <a:t>Х. </a:t>
            </a:r>
            <a:r>
              <a:rPr lang="ru-RU" sz="9600" b="1" dirty="0" err="1" smtClean="0">
                <a:solidFill>
                  <a:srgbClr val="0070C0"/>
                </a:solidFill>
              </a:rPr>
              <a:t>Досмухамедов</a:t>
            </a:r>
            <a:r>
              <a:rPr lang="ru-RU" sz="9600" b="1" dirty="0" smtClean="0">
                <a:solidFill>
                  <a:srgbClr val="0070C0"/>
                </a:solidFill>
              </a:rPr>
              <a:t>, 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sz="9600" b="1" dirty="0" smtClean="0">
                <a:solidFill>
                  <a:srgbClr val="0070C0"/>
                </a:solidFill>
              </a:rPr>
              <a:t>Г. </a:t>
            </a:r>
            <a:r>
              <a:rPr lang="ru-RU" sz="9600" b="1" dirty="0" err="1" smtClean="0">
                <a:solidFill>
                  <a:srgbClr val="0070C0"/>
                </a:solidFill>
              </a:rPr>
              <a:t>Бердеев</a:t>
            </a:r>
            <a:r>
              <a:rPr lang="ru-RU" sz="9600" b="1" dirty="0" smtClean="0">
                <a:solidFill>
                  <a:srgbClr val="0070C0"/>
                </a:solidFill>
              </a:rPr>
              <a:t>, 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sz="9600" b="1" dirty="0" smtClean="0">
                <a:solidFill>
                  <a:srgbClr val="0070C0"/>
                </a:solidFill>
              </a:rPr>
              <a:t>Н. </a:t>
            </a:r>
            <a:r>
              <a:rPr lang="ru-RU" sz="9600" b="1" dirty="0" err="1" smtClean="0">
                <a:solidFill>
                  <a:srgbClr val="0070C0"/>
                </a:solidFill>
              </a:rPr>
              <a:t>Ипмагамбетов</a:t>
            </a:r>
            <a:r>
              <a:rPr lang="ru-RU" sz="9600" b="1" dirty="0" smtClean="0">
                <a:solidFill>
                  <a:srgbClr val="0070C0"/>
                </a:solidFill>
              </a:rPr>
              <a:t>, 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sz="9600" b="1" dirty="0" smtClean="0">
                <a:solidFill>
                  <a:srgbClr val="0070C0"/>
                </a:solidFill>
              </a:rPr>
              <a:t>Г. </a:t>
            </a:r>
            <a:r>
              <a:rPr lang="ru-RU" sz="9600" b="1" dirty="0" err="1" smtClean="0">
                <a:solidFill>
                  <a:srgbClr val="0070C0"/>
                </a:solidFill>
              </a:rPr>
              <a:t>Рахимбердиев</a:t>
            </a:r>
            <a:r>
              <a:rPr lang="ru-RU" sz="9600" b="1" dirty="0" smtClean="0">
                <a:solidFill>
                  <a:srgbClr val="0070C0"/>
                </a:solidFill>
              </a:rPr>
              <a:t>, М.-Г. </a:t>
            </a:r>
            <a:r>
              <a:rPr lang="ru-RU" sz="9600" b="1" dirty="0" err="1" smtClean="0">
                <a:solidFill>
                  <a:srgbClr val="0070C0"/>
                </a:solidFill>
              </a:rPr>
              <a:t>Муканов</a:t>
            </a:r>
            <a:r>
              <a:rPr lang="ru-RU" sz="9600" b="1" dirty="0" smtClean="0">
                <a:solidFill>
                  <a:srgbClr val="0070C0"/>
                </a:solidFill>
              </a:rPr>
              <a:t>, У. </a:t>
            </a:r>
            <a:r>
              <a:rPr lang="ru-RU" sz="9600" b="1" dirty="0" err="1" smtClean="0">
                <a:solidFill>
                  <a:srgbClr val="0070C0"/>
                </a:solidFill>
              </a:rPr>
              <a:t>Дуйсембин</a:t>
            </a:r>
            <a:r>
              <a:rPr lang="ru-RU" sz="9600" b="1" dirty="0" smtClean="0">
                <a:solidFill>
                  <a:srgbClr val="0070C0"/>
                </a:solidFill>
              </a:rPr>
              <a:t>, Г. </a:t>
            </a:r>
            <a:r>
              <a:rPr lang="ru-RU" sz="9600" b="1" dirty="0" err="1" smtClean="0">
                <a:solidFill>
                  <a:srgbClr val="0070C0"/>
                </a:solidFill>
              </a:rPr>
              <a:t>Избасов</a:t>
            </a:r>
            <a:r>
              <a:rPr lang="ru-RU" sz="9600" b="1" dirty="0" smtClean="0">
                <a:solidFill>
                  <a:srgbClr val="0070C0"/>
                </a:solidFill>
              </a:rPr>
              <a:t>)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endParaRPr lang="ru-RU" sz="9600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9600" b="1" dirty="0" smtClean="0">
                <a:solidFill>
                  <a:srgbClr val="0070C0"/>
                </a:solidFill>
              </a:rPr>
              <a:t>Февраль 1906 – </a:t>
            </a:r>
            <a:r>
              <a:rPr lang="ru-RU" sz="9600" b="1" dirty="0" err="1" smtClean="0">
                <a:solidFill>
                  <a:srgbClr val="0070C0"/>
                </a:solidFill>
              </a:rPr>
              <a:t>Джамбейты</a:t>
            </a:r>
            <a:r>
              <a:rPr lang="ru-RU" sz="9600" b="1" dirty="0" smtClean="0">
                <a:solidFill>
                  <a:srgbClr val="0070C0"/>
                </a:solidFill>
              </a:rPr>
              <a:t>, Уральск: собрание-съезд (Г. </a:t>
            </a:r>
            <a:r>
              <a:rPr lang="ru-RU" sz="9600" b="1" dirty="0" err="1" smtClean="0">
                <a:solidFill>
                  <a:srgbClr val="0070C0"/>
                </a:solidFill>
              </a:rPr>
              <a:t>Бердеев</a:t>
            </a:r>
            <a:r>
              <a:rPr lang="ru-RU" sz="9600" b="1" dirty="0" smtClean="0">
                <a:solidFill>
                  <a:srgbClr val="0070C0"/>
                </a:solidFill>
              </a:rPr>
              <a:t>). Дополнения по земельному вопросу, основы программы</a:t>
            </a: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2709" name="Прямоугольник 9"/>
          <p:cNvSpPr>
            <a:spLocks noChangeArrowheads="1"/>
          </p:cNvSpPr>
          <p:nvPr/>
        </p:nvSpPr>
        <p:spPr bwMode="auto">
          <a:xfrm>
            <a:off x="179388" y="3933825"/>
            <a:ext cx="8856662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sz="2000" b="1" dirty="0">
              <a:solidFill>
                <a:srgbClr val="00B050"/>
              </a:solidFill>
              <a:latin typeface="Franklin Gothic Book"/>
            </a:endParaRPr>
          </a:p>
          <a:p>
            <a:pPr algn="just">
              <a:buFont typeface="Wingdings" pitchFamily="2" charset="2"/>
              <a:buChar char="ü"/>
            </a:pPr>
            <a:endParaRPr lang="ru-RU" sz="2000" b="1" dirty="0">
              <a:solidFill>
                <a:srgbClr val="00B050"/>
              </a:solidFill>
              <a:latin typeface="Franklin Gothic 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Заголовок 4"/>
          <p:cNvSpPr>
            <a:spLocks noGrp="1"/>
          </p:cNvSpPr>
          <p:nvPr>
            <p:ph type="title"/>
          </p:nvPr>
        </p:nvSpPr>
        <p:spPr>
          <a:xfrm>
            <a:off x="611188" y="115888"/>
            <a:ext cx="8075612" cy="792162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Консолидированные акции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395288" y="908050"/>
            <a:ext cx="8291512" cy="5761038"/>
          </a:xfrm>
        </p:spPr>
        <p:txBody>
          <a:bodyPr>
            <a:normAutofit/>
          </a:bodyPr>
          <a:lstStyle/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Январь 1906 – </a:t>
            </a:r>
            <a:r>
              <a:rPr lang="en-US" b="1" dirty="0" smtClean="0">
                <a:solidFill>
                  <a:srgbClr val="0070C0"/>
                </a:solidFill>
              </a:rPr>
              <a:t>II</a:t>
            </a:r>
            <a:r>
              <a:rPr lang="ru-RU" b="1" dirty="0" smtClean="0">
                <a:solidFill>
                  <a:srgbClr val="0070C0"/>
                </a:solidFill>
              </a:rPr>
              <a:t> Всероссийский мусульманский съезд (6 казахов-делегатов из Астрахани, Каркаралинска, </a:t>
            </a:r>
            <a:r>
              <a:rPr lang="ru-RU" b="1" dirty="0" err="1" smtClean="0">
                <a:solidFill>
                  <a:srgbClr val="0070C0"/>
                </a:solidFill>
              </a:rPr>
              <a:t>Казалинска</a:t>
            </a:r>
            <a:r>
              <a:rPr lang="ru-RU" b="1" dirty="0" smtClean="0">
                <a:solidFill>
                  <a:srgbClr val="0070C0"/>
                </a:solidFill>
              </a:rPr>
              <a:t>, Семипалатинска)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Август 1907 – </a:t>
            </a:r>
            <a:r>
              <a:rPr lang="en-US" b="1" dirty="0" smtClean="0">
                <a:solidFill>
                  <a:srgbClr val="0070C0"/>
                </a:solidFill>
              </a:rPr>
              <a:t>IV</a:t>
            </a:r>
            <a:r>
              <a:rPr lang="ru-RU" b="1" dirty="0" smtClean="0">
                <a:solidFill>
                  <a:srgbClr val="0070C0"/>
                </a:solidFill>
              </a:rPr>
              <a:t> Всероссийский мусульманский съезд, в ЦК вошли 2 казаха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 1913 – создание газеты «Казах» (</a:t>
            </a:r>
            <a:r>
              <a:rPr lang="ru-RU" b="1" dirty="0" err="1" smtClean="0">
                <a:solidFill>
                  <a:srgbClr val="0070C0"/>
                </a:solidFill>
              </a:rPr>
              <a:t>Букейханов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Байтурсынов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Дулатов</a:t>
            </a:r>
            <a:r>
              <a:rPr lang="ru-RU" b="1" dirty="0" smtClean="0">
                <a:solidFill>
                  <a:srgbClr val="0070C0"/>
                </a:solidFill>
              </a:rPr>
              <a:t>)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 1914 – Всероссийский мусульманский съезд (</a:t>
            </a:r>
            <a:r>
              <a:rPr lang="ru-RU" b="1" dirty="0" err="1" smtClean="0">
                <a:solidFill>
                  <a:srgbClr val="0070C0"/>
                </a:solidFill>
              </a:rPr>
              <a:t>Букейханов</a:t>
            </a:r>
            <a:r>
              <a:rPr lang="ru-RU" b="1" dirty="0" smtClean="0">
                <a:solidFill>
                  <a:srgbClr val="0070C0"/>
                </a:solidFill>
              </a:rPr>
              <a:t> - доклад, Каратаев, </a:t>
            </a:r>
            <a:r>
              <a:rPr lang="ru-RU" b="1" dirty="0" err="1" smtClean="0">
                <a:solidFill>
                  <a:srgbClr val="0070C0"/>
                </a:solidFill>
              </a:rPr>
              <a:t>Сейдалин</a:t>
            </a:r>
            <a:r>
              <a:rPr lang="ru-RU" b="1" dirty="0" smtClean="0">
                <a:solidFill>
                  <a:srgbClr val="0070C0"/>
                </a:solidFill>
              </a:rPr>
              <a:t>, Лапин)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 7 июля 1916 – съезд делегатов Тургайской, </a:t>
            </a:r>
            <a:r>
              <a:rPr lang="ru-RU" b="1" dirty="0" err="1" smtClean="0">
                <a:solidFill>
                  <a:srgbClr val="0070C0"/>
                </a:solidFill>
              </a:rPr>
              <a:t>Акмолинской</a:t>
            </a:r>
            <a:r>
              <a:rPr lang="ru-RU" b="1" dirty="0" smtClean="0">
                <a:solidFill>
                  <a:srgbClr val="0070C0"/>
                </a:solidFill>
              </a:rPr>
              <a:t>, Уральской, Семипалатинской и </a:t>
            </a:r>
            <a:r>
              <a:rPr lang="ru-RU" b="1" dirty="0" err="1" smtClean="0">
                <a:solidFill>
                  <a:srgbClr val="0070C0"/>
                </a:solidFill>
              </a:rPr>
              <a:t>Семиреченской</a:t>
            </a:r>
            <a:r>
              <a:rPr lang="ru-RU" b="1" dirty="0" smtClean="0">
                <a:solidFill>
                  <a:srgbClr val="0070C0"/>
                </a:solidFill>
              </a:rPr>
              <a:t> областей (пред. </a:t>
            </a:r>
            <a:r>
              <a:rPr lang="ru-RU" b="1" dirty="0" err="1" smtClean="0">
                <a:solidFill>
                  <a:srgbClr val="0070C0"/>
                </a:solidFill>
              </a:rPr>
              <a:t>Букейханов</a:t>
            </a:r>
            <a:r>
              <a:rPr lang="ru-RU" b="1" dirty="0" smtClean="0">
                <a:solidFill>
                  <a:srgbClr val="0070C0"/>
                </a:solidFill>
              </a:rPr>
              <a:t>, секретари – </a:t>
            </a:r>
            <a:r>
              <a:rPr lang="ru-RU" b="1" dirty="0" err="1" smtClean="0">
                <a:solidFill>
                  <a:srgbClr val="0070C0"/>
                </a:solidFill>
              </a:rPr>
              <a:t>Дулатов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Алмасов</a:t>
            </a:r>
            <a:r>
              <a:rPr lang="ru-RU" b="1" dirty="0" smtClean="0">
                <a:solidFill>
                  <a:srgbClr val="0070C0"/>
                </a:solidFill>
              </a:rPr>
              <a:t>)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91512" cy="5762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</a:rPr>
              <a:t>Казахские съезды 1917 года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79388" y="764704"/>
            <a:ext cx="8856662" cy="5977409"/>
          </a:xfrm>
        </p:spPr>
        <p:txBody>
          <a:bodyPr rtlCol="0">
            <a:normAutofit fontScale="40000" lnSpcReduction="20000"/>
          </a:bodyPr>
          <a:lstStyle/>
          <a:p>
            <a:pPr marL="0" indent="452438" algn="just" fontAlgn="auto">
              <a:spcAft>
                <a:spcPts val="0"/>
              </a:spcAft>
              <a:defRPr/>
            </a:pPr>
            <a:r>
              <a:rPr lang="en-US" sz="5000" b="1" dirty="0" smtClean="0">
                <a:solidFill>
                  <a:srgbClr val="0070C0"/>
                </a:solidFill>
              </a:rPr>
              <a:t>I</a:t>
            </a:r>
            <a:r>
              <a:rPr lang="ru-RU" sz="5000" b="1" dirty="0" smtClean="0">
                <a:solidFill>
                  <a:srgbClr val="0070C0"/>
                </a:solidFill>
              </a:rPr>
              <a:t> Тургайский съезд /Оренбург, 2-8 апреля, свыше 300 делегатов, пред. </a:t>
            </a:r>
            <a:r>
              <a:rPr lang="ru-RU" sz="5000" b="1" dirty="0" err="1" smtClean="0">
                <a:solidFill>
                  <a:srgbClr val="0070C0"/>
                </a:solidFill>
              </a:rPr>
              <a:t>Байтурсынов</a:t>
            </a:r>
            <a:r>
              <a:rPr lang="ru-RU" sz="5000" b="1" dirty="0" smtClean="0">
                <a:solidFill>
                  <a:srgbClr val="0070C0"/>
                </a:solidFill>
              </a:rPr>
              <a:t>/. Присутствовали также делегаты от </a:t>
            </a:r>
            <a:r>
              <a:rPr lang="ru-RU" sz="5000" b="1" dirty="0" err="1" smtClean="0">
                <a:solidFill>
                  <a:srgbClr val="0070C0"/>
                </a:solidFill>
              </a:rPr>
              <a:t>Акмолинской</a:t>
            </a:r>
            <a:r>
              <a:rPr lang="ru-RU" sz="5000" b="1" dirty="0" smtClean="0">
                <a:solidFill>
                  <a:srgbClr val="0070C0"/>
                </a:solidFill>
              </a:rPr>
              <a:t>, Семипалатинской, </a:t>
            </a:r>
            <a:r>
              <a:rPr lang="ru-RU" sz="5000" b="1" dirty="0" err="1" smtClean="0">
                <a:solidFill>
                  <a:srgbClr val="0070C0"/>
                </a:solidFill>
              </a:rPr>
              <a:t>Сыр-Дарьинской</a:t>
            </a:r>
            <a:r>
              <a:rPr lang="ru-RU" sz="5000" b="1" dirty="0" smtClean="0">
                <a:solidFill>
                  <a:srgbClr val="0070C0"/>
                </a:solidFill>
              </a:rPr>
              <a:t> областей,  </a:t>
            </a:r>
            <a:r>
              <a:rPr lang="ru-RU" sz="5000" b="1" dirty="0" err="1" smtClean="0">
                <a:solidFill>
                  <a:srgbClr val="0070C0"/>
                </a:solidFill>
              </a:rPr>
              <a:t>Букеевской</a:t>
            </a:r>
            <a:r>
              <a:rPr lang="ru-RU" sz="5000" b="1" dirty="0" smtClean="0">
                <a:solidFill>
                  <a:srgbClr val="0070C0"/>
                </a:solidFill>
              </a:rPr>
              <a:t> орды. Начата подготовка </a:t>
            </a:r>
            <a:r>
              <a:rPr lang="ru-RU" sz="5000" b="1" dirty="0" err="1" smtClean="0">
                <a:solidFill>
                  <a:srgbClr val="0070C0"/>
                </a:solidFill>
              </a:rPr>
              <a:t>общеказахского</a:t>
            </a:r>
            <a:r>
              <a:rPr lang="ru-RU" sz="5000" b="1" dirty="0" smtClean="0">
                <a:solidFill>
                  <a:srgbClr val="0070C0"/>
                </a:solidFill>
              </a:rPr>
              <a:t> съезда под рук. </a:t>
            </a:r>
            <a:r>
              <a:rPr lang="ru-RU" sz="5000" b="1" dirty="0" err="1" smtClean="0">
                <a:solidFill>
                  <a:srgbClr val="0070C0"/>
                </a:solidFill>
              </a:rPr>
              <a:t>Букейханова</a:t>
            </a:r>
            <a:r>
              <a:rPr lang="ru-RU" sz="5000" b="1" dirty="0" smtClean="0">
                <a:solidFill>
                  <a:srgbClr val="0070C0"/>
                </a:solidFill>
              </a:rPr>
              <a:t>. </a:t>
            </a:r>
            <a:r>
              <a:rPr lang="en-US" sz="5000" b="1" dirty="0" smtClean="0">
                <a:solidFill>
                  <a:srgbClr val="0070C0"/>
                </a:solidFill>
              </a:rPr>
              <a:t>II</a:t>
            </a:r>
            <a:r>
              <a:rPr lang="ru-RU" sz="5000" b="1" dirty="0" smtClean="0">
                <a:solidFill>
                  <a:srgbClr val="0070C0"/>
                </a:solidFill>
              </a:rPr>
              <a:t> съезд – август.</a:t>
            </a:r>
          </a:p>
          <a:p>
            <a:pPr marL="0" indent="452438" algn="just" fontAlgn="auto">
              <a:spcAft>
                <a:spcPts val="0"/>
              </a:spcAft>
              <a:defRPr/>
            </a:pPr>
            <a:r>
              <a:rPr lang="ru-RU" sz="5000" b="1" dirty="0" smtClean="0">
                <a:solidFill>
                  <a:srgbClr val="0070C0"/>
                </a:solidFill>
              </a:rPr>
              <a:t> </a:t>
            </a:r>
            <a:r>
              <a:rPr lang="en-US" sz="5000" b="1" dirty="0" smtClean="0">
                <a:solidFill>
                  <a:srgbClr val="0070C0"/>
                </a:solidFill>
              </a:rPr>
              <a:t>I</a:t>
            </a:r>
            <a:r>
              <a:rPr lang="ru-RU" sz="5000" b="1" dirty="0" smtClean="0">
                <a:solidFill>
                  <a:srgbClr val="0070C0"/>
                </a:solidFill>
              </a:rPr>
              <a:t> </a:t>
            </a:r>
            <a:r>
              <a:rPr lang="ru-RU" sz="5000" b="1" dirty="0" err="1" smtClean="0">
                <a:solidFill>
                  <a:srgbClr val="0070C0"/>
                </a:solidFill>
              </a:rPr>
              <a:t>Семиреченский</a:t>
            </a:r>
            <a:r>
              <a:rPr lang="ru-RU" sz="5000" b="1" dirty="0" smtClean="0">
                <a:solidFill>
                  <a:srgbClr val="0070C0"/>
                </a:solidFill>
              </a:rPr>
              <a:t> /12-23 апреля, Верный, 81 делегат, пред. И. </a:t>
            </a:r>
            <a:r>
              <a:rPr lang="ru-RU" sz="5000" b="1" dirty="0" err="1" smtClean="0">
                <a:solidFill>
                  <a:srgbClr val="0070C0"/>
                </a:solidFill>
              </a:rPr>
              <a:t>Джайнаков</a:t>
            </a:r>
            <a:r>
              <a:rPr lang="ru-RU" sz="5000" b="1" dirty="0" smtClean="0">
                <a:solidFill>
                  <a:srgbClr val="0070C0"/>
                </a:solidFill>
              </a:rPr>
              <a:t>/ </a:t>
            </a:r>
          </a:p>
          <a:p>
            <a:pPr marL="0" indent="452438" algn="just" fontAlgn="auto">
              <a:spcAft>
                <a:spcPts val="0"/>
              </a:spcAft>
              <a:defRPr/>
            </a:pPr>
            <a:r>
              <a:rPr lang="en-US" sz="5000" b="1" dirty="0" smtClean="0">
                <a:solidFill>
                  <a:srgbClr val="0070C0"/>
                </a:solidFill>
              </a:rPr>
              <a:t>I</a:t>
            </a:r>
            <a:r>
              <a:rPr lang="ru-RU" sz="5000" b="1" dirty="0" smtClean="0">
                <a:solidFill>
                  <a:srgbClr val="0070C0"/>
                </a:solidFill>
              </a:rPr>
              <a:t> Уральский /19-22 апреля, Уральск, более 800 делегатов, пред. Д. </a:t>
            </a:r>
            <a:r>
              <a:rPr lang="ru-RU" sz="5000" b="1" dirty="0" err="1" smtClean="0">
                <a:solidFill>
                  <a:srgbClr val="0070C0"/>
                </a:solidFill>
              </a:rPr>
              <a:t>Досмухамедов</a:t>
            </a:r>
            <a:r>
              <a:rPr lang="ru-RU" sz="5000" b="1" dirty="0" smtClean="0">
                <a:solidFill>
                  <a:srgbClr val="0070C0"/>
                </a:solidFill>
              </a:rPr>
              <a:t> – приехал по приглашению </a:t>
            </a:r>
            <a:r>
              <a:rPr lang="ru-RU" sz="5000" b="1" dirty="0" err="1" smtClean="0">
                <a:solidFill>
                  <a:srgbClr val="0070C0"/>
                </a:solidFill>
              </a:rPr>
              <a:t>Г.Алибекова</a:t>
            </a:r>
            <a:r>
              <a:rPr lang="ru-RU" sz="5000" b="1" dirty="0" smtClean="0">
                <a:solidFill>
                  <a:srgbClr val="0070C0"/>
                </a:solidFill>
              </a:rPr>
              <a:t>. По поручению областного комитета выработал для съезда проект правил по управлению «зауральской частью»/ </a:t>
            </a:r>
          </a:p>
          <a:p>
            <a:pPr marL="0" indent="452438" algn="just" fontAlgn="auto">
              <a:spcAft>
                <a:spcPts val="0"/>
              </a:spcAft>
              <a:defRPr/>
            </a:pPr>
            <a:r>
              <a:rPr lang="en-US" sz="5000" b="1" dirty="0" smtClean="0">
                <a:solidFill>
                  <a:srgbClr val="0070C0"/>
                </a:solidFill>
              </a:rPr>
              <a:t>I</a:t>
            </a:r>
            <a:r>
              <a:rPr lang="ru-RU" sz="5000" b="1" dirty="0" smtClean="0">
                <a:solidFill>
                  <a:srgbClr val="0070C0"/>
                </a:solidFill>
              </a:rPr>
              <a:t> Омский /25 апреля - 5 мая, Омск, около 150 делегатов, пред. А. </a:t>
            </a:r>
            <a:r>
              <a:rPr lang="ru-RU" sz="5000" b="1" dirty="0" err="1" smtClean="0">
                <a:solidFill>
                  <a:srgbClr val="0070C0"/>
                </a:solidFill>
              </a:rPr>
              <a:t>Турлыбаев</a:t>
            </a:r>
            <a:r>
              <a:rPr lang="ru-RU" sz="5000" b="1" dirty="0" smtClean="0">
                <a:solidFill>
                  <a:srgbClr val="0070C0"/>
                </a:solidFill>
              </a:rPr>
              <a:t>/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съезды обсуждали вопросы об отношении к Временному правительству, о войне, о государственном устройстве России и края, о местном самоуправлении, земельный, духовно-религиозные дела, суд,  просвещение и другие.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5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Лето 1917 – отказ казахских представителей участвовать во всероссийском мусульманском съезде в интересах проведения общенационального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/>
          </p:nvPr>
        </p:nvSpPr>
        <p:spPr>
          <a:xfrm>
            <a:off x="250825" y="0"/>
            <a:ext cx="8435975" cy="90805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I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общеказахский</a:t>
            </a:r>
            <a:r>
              <a:rPr lang="ru-RU" b="1" dirty="0" smtClean="0">
                <a:solidFill>
                  <a:srgbClr val="0070C0"/>
                </a:solidFill>
              </a:rPr>
              <a:t> съезд 1917 г.</a:t>
            </a:r>
          </a:p>
        </p:txBody>
      </p:sp>
      <p:sp>
        <p:nvSpPr>
          <p:cNvPr id="75779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1412875"/>
            <a:ext cx="8507412" cy="4713288"/>
          </a:xfrm>
        </p:spPr>
        <p:txBody>
          <a:bodyPr/>
          <a:lstStyle/>
          <a:p>
            <a:pPr marL="0" indent="452438" algn="just">
              <a:buFont typeface="Wingdings 2" pitchFamily="18" charset="2"/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I</a:t>
            </a:r>
            <a:r>
              <a:rPr lang="ru-RU" sz="2400" b="1" dirty="0" smtClean="0">
                <a:solidFill>
                  <a:srgbClr val="0070C0"/>
                </a:solidFill>
              </a:rPr>
              <a:t>  съезд - Оренбург, 21-28 июля. Пред. </a:t>
            </a:r>
            <a:r>
              <a:rPr lang="en-US" sz="2400" b="1" dirty="0" smtClean="0">
                <a:solidFill>
                  <a:srgbClr val="0070C0"/>
                </a:solidFill>
              </a:rPr>
              <a:t>X</a:t>
            </a:r>
            <a:r>
              <a:rPr lang="ru-RU" sz="2400" b="1" dirty="0" smtClean="0">
                <a:solidFill>
                  <a:srgbClr val="0070C0"/>
                </a:solidFill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</a:rPr>
              <a:t>Досмухамедов</a:t>
            </a:r>
            <a:r>
              <a:rPr lang="ru-RU" sz="2400" b="1" dirty="0" smtClean="0">
                <a:solidFill>
                  <a:srgbClr val="0070C0"/>
                </a:solidFill>
              </a:rPr>
              <a:t>, товарищи А. </a:t>
            </a:r>
            <a:r>
              <a:rPr lang="ru-RU" sz="2400" b="1" dirty="0" err="1" smtClean="0">
                <a:solidFill>
                  <a:srgbClr val="0070C0"/>
                </a:solidFill>
              </a:rPr>
              <a:t>Байтурсынов</a:t>
            </a:r>
            <a:r>
              <a:rPr lang="ru-RU" sz="2400" b="1" dirty="0" smtClean="0">
                <a:solidFill>
                  <a:srgbClr val="0070C0"/>
                </a:solidFill>
              </a:rPr>
              <a:t> и А.-М. </a:t>
            </a:r>
            <a:r>
              <a:rPr lang="ru-RU" sz="2400" b="1" dirty="0" err="1" smtClean="0">
                <a:solidFill>
                  <a:srgbClr val="0070C0"/>
                </a:solidFill>
              </a:rPr>
              <a:t>Кутебаров</a:t>
            </a:r>
            <a:r>
              <a:rPr lang="ru-RU" sz="2400" b="1" dirty="0" smtClean="0">
                <a:solidFill>
                  <a:srgbClr val="0070C0"/>
                </a:solidFill>
              </a:rPr>
              <a:t>, секретари - М. </a:t>
            </a:r>
            <a:r>
              <a:rPr lang="ru-RU" sz="2400" b="1" dirty="0" err="1" smtClean="0">
                <a:solidFill>
                  <a:srgbClr val="0070C0"/>
                </a:solidFill>
              </a:rPr>
              <a:t>Дулатов</a:t>
            </a:r>
            <a:r>
              <a:rPr lang="ru-RU" sz="2400" b="1" dirty="0" smtClean="0">
                <a:solidFill>
                  <a:srgbClr val="0070C0"/>
                </a:solidFill>
              </a:rPr>
              <a:t> и А. Сеитов. Подготовка программы партии поручена делегатам, избранным на мусульманский съезд (А. </a:t>
            </a:r>
            <a:r>
              <a:rPr lang="ru-RU" sz="2400" b="1" dirty="0" err="1" smtClean="0">
                <a:solidFill>
                  <a:srgbClr val="0070C0"/>
                </a:solidFill>
              </a:rPr>
              <a:t>Турлубаев</a:t>
            </a:r>
            <a:r>
              <a:rPr lang="ru-RU" sz="2400" b="1" dirty="0" smtClean="0">
                <a:solidFill>
                  <a:srgbClr val="0070C0"/>
                </a:solidFill>
              </a:rPr>
              <a:t>, А. </a:t>
            </a:r>
            <a:r>
              <a:rPr lang="ru-RU" sz="2400" b="1" dirty="0" err="1" smtClean="0">
                <a:solidFill>
                  <a:srgbClr val="0070C0"/>
                </a:solidFill>
              </a:rPr>
              <a:t>Сатпаев</a:t>
            </a:r>
            <a:r>
              <a:rPr lang="ru-RU" sz="2400" b="1" dirty="0" smtClean="0">
                <a:solidFill>
                  <a:srgbClr val="0070C0"/>
                </a:solidFill>
              </a:rPr>
              <a:t>, В. </a:t>
            </a:r>
            <a:r>
              <a:rPr lang="ru-RU" sz="2400" b="1" dirty="0" err="1" smtClean="0">
                <a:solidFill>
                  <a:srgbClr val="0070C0"/>
                </a:solidFill>
              </a:rPr>
              <a:t>Таначев</a:t>
            </a:r>
            <a:r>
              <a:rPr lang="ru-RU" sz="2400" b="1" dirty="0" smtClean="0">
                <a:solidFill>
                  <a:srgbClr val="0070C0"/>
                </a:solidFill>
              </a:rPr>
              <a:t>, А. </a:t>
            </a:r>
            <a:r>
              <a:rPr lang="ru-RU" sz="2400" b="1" dirty="0" err="1" smtClean="0">
                <a:solidFill>
                  <a:srgbClr val="0070C0"/>
                </a:solidFill>
              </a:rPr>
              <a:t>Байгурин</a:t>
            </a:r>
            <a:r>
              <a:rPr lang="ru-RU" sz="2400" b="1" dirty="0" smtClean="0">
                <a:solidFill>
                  <a:srgbClr val="0070C0"/>
                </a:solidFill>
              </a:rPr>
              <a:t>, Ж. </a:t>
            </a:r>
            <a:r>
              <a:rPr lang="ru-RU" sz="2400" b="1" dirty="0" err="1" smtClean="0">
                <a:solidFill>
                  <a:srgbClr val="0070C0"/>
                </a:solidFill>
              </a:rPr>
              <a:t>Досмухамедов</a:t>
            </a:r>
            <a:r>
              <a:rPr lang="ru-RU" sz="2400" b="1" dirty="0" smtClean="0">
                <a:solidFill>
                  <a:srgbClr val="0070C0"/>
                </a:solidFill>
              </a:rPr>
              <a:t>, Н. </a:t>
            </a:r>
            <a:r>
              <a:rPr lang="ru-RU" sz="2400" b="1" dirty="0" err="1" smtClean="0">
                <a:solidFill>
                  <a:srgbClr val="0070C0"/>
                </a:solidFill>
              </a:rPr>
              <a:t>Маметов</a:t>
            </a:r>
            <a:r>
              <a:rPr lang="ru-RU" sz="2400" b="1" dirty="0" smtClean="0">
                <a:solidFill>
                  <a:srgbClr val="0070C0"/>
                </a:solidFill>
              </a:rPr>
              <a:t>,  М. </a:t>
            </a:r>
            <a:r>
              <a:rPr lang="ru-RU" sz="2400" b="1" dirty="0" err="1" smtClean="0">
                <a:solidFill>
                  <a:srgbClr val="0070C0"/>
                </a:solidFill>
              </a:rPr>
              <a:t>Чокаев</a:t>
            </a:r>
            <a:r>
              <a:rPr lang="ru-RU" sz="2400" b="1" dirty="0" smtClean="0">
                <a:solidFill>
                  <a:srgbClr val="0070C0"/>
                </a:solidFill>
              </a:rPr>
              <a:t> и Г. </a:t>
            </a:r>
            <a:r>
              <a:rPr lang="ru-RU" sz="2400" b="1" dirty="0" err="1" smtClean="0">
                <a:solidFill>
                  <a:srgbClr val="0070C0"/>
                </a:solidFill>
              </a:rPr>
              <a:t>Уразаев</a:t>
            </a:r>
            <a:r>
              <a:rPr lang="ru-RU" sz="2400" b="1" dirty="0" smtClean="0">
                <a:solidFill>
                  <a:srgbClr val="0070C0"/>
                </a:solidFill>
              </a:rPr>
              <a:t>).  </a:t>
            </a:r>
          </a:p>
          <a:p>
            <a:pPr marL="0" indent="452438" algn="just"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Октябрь – выдвижение кандидатов в Учредительное собрание как членов партии </a:t>
            </a:r>
            <a:r>
              <a:rPr lang="ru-RU" sz="2400" b="1" dirty="0" err="1" smtClean="0">
                <a:solidFill>
                  <a:srgbClr val="0070C0"/>
                </a:solidFill>
              </a:rPr>
              <a:t>Алаш</a:t>
            </a:r>
            <a:r>
              <a:rPr lang="ru-RU" sz="2400" b="1" dirty="0" smtClean="0">
                <a:solidFill>
                  <a:srgbClr val="0070C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3"/>
          <p:cNvSpPr>
            <a:spLocks noGrp="1"/>
          </p:cNvSpPr>
          <p:nvPr>
            <p:ph type="title"/>
          </p:nvPr>
        </p:nvSpPr>
        <p:spPr>
          <a:xfrm>
            <a:off x="179512" y="549275"/>
            <a:ext cx="8507288" cy="792163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Организационно-политическое развитие</a:t>
            </a:r>
          </a:p>
        </p:txBody>
      </p:sp>
      <p:sp>
        <p:nvSpPr>
          <p:cNvPr id="76803" name="Содержимое 4"/>
          <p:cNvSpPr>
            <a:spLocks noGrp="1"/>
          </p:cNvSpPr>
          <p:nvPr>
            <p:ph sz="half" idx="1"/>
          </p:nvPr>
        </p:nvSpPr>
        <p:spPr>
          <a:xfrm>
            <a:off x="323850" y="1557338"/>
            <a:ext cx="3600450" cy="4608512"/>
          </a:xfrm>
        </p:spPr>
        <p:txBody>
          <a:bodyPr/>
          <a:lstStyle/>
          <a:p>
            <a:pPr marL="0" indent="0" algn="just">
              <a:buFont typeface="Georgia" pitchFamily="18" charset="0"/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Октябрь 1917 – участие </a:t>
            </a:r>
            <a:r>
              <a:rPr lang="ru-RU" sz="2400" b="1" dirty="0" err="1" smtClean="0">
                <a:solidFill>
                  <a:srgbClr val="0070C0"/>
                </a:solidFill>
              </a:rPr>
              <a:t>А.Букейханова</a:t>
            </a:r>
            <a:r>
              <a:rPr lang="ru-RU" sz="2400" b="1" dirty="0" smtClean="0">
                <a:solidFill>
                  <a:srgbClr val="0070C0"/>
                </a:solidFill>
              </a:rPr>
              <a:t> и </a:t>
            </a:r>
            <a:r>
              <a:rPr lang="ru-RU" sz="2400" b="1" dirty="0" err="1" smtClean="0">
                <a:solidFill>
                  <a:srgbClr val="0070C0"/>
                </a:solidFill>
              </a:rPr>
              <a:t>А.Ермекова</a:t>
            </a:r>
            <a:r>
              <a:rPr lang="ru-RU" sz="2400" b="1" dirty="0" smtClean="0">
                <a:solidFill>
                  <a:srgbClr val="0070C0"/>
                </a:solidFill>
              </a:rPr>
              <a:t> в сибирском областном съезде. </a:t>
            </a:r>
          </a:p>
          <a:p>
            <a:pPr marL="0" indent="0" algn="just">
              <a:buFont typeface="Georgia" pitchFamily="18" charset="0"/>
              <a:buNone/>
            </a:pPr>
            <a:r>
              <a:rPr lang="ru-RU" sz="2400" b="1" dirty="0" err="1" smtClean="0">
                <a:solidFill>
                  <a:srgbClr val="0070C0"/>
                </a:solidFill>
              </a:rPr>
              <a:t>Букейханов</a:t>
            </a:r>
            <a:r>
              <a:rPr lang="ru-RU" sz="2400" b="1" dirty="0" smtClean="0">
                <a:solidFill>
                  <a:srgbClr val="0070C0"/>
                </a:solidFill>
              </a:rPr>
              <a:t>: «Самоопределение </a:t>
            </a:r>
            <a:r>
              <a:rPr lang="en-US" sz="2400" b="1" dirty="0" smtClean="0">
                <a:solidFill>
                  <a:srgbClr val="0070C0"/>
                </a:solidFill>
              </a:rPr>
              <a:t>[</a:t>
            </a:r>
            <a:r>
              <a:rPr lang="ru-RU" sz="2400" b="1" dirty="0" smtClean="0">
                <a:solidFill>
                  <a:srgbClr val="0070C0"/>
                </a:solidFill>
              </a:rPr>
              <a:t>Киргизского края</a:t>
            </a:r>
            <a:r>
              <a:rPr lang="en-US" sz="2400" b="1" dirty="0" smtClean="0">
                <a:solidFill>
                  <a:srgbClr val="0070C0"/>
                </a:solidFill>
              </a:rPr>
              <a:t>]</a:t>
            </a:r>
            <a:r>
              <a:rPr lang="ru-RU" sz="2400" b="1" dirty="0" smtClean="0">
                <a:solidFill>
                  <a:srgbClr val="0070C0"/>
                </a:solidFill>
              </a:rPr>
              <a:t> мы хотим получить вместе с Сибирью»</a:t>
            </a:r>
          </a:p>
        </p:txBody>
      </p:sp>
      <p:sp>
        <p:nvSpPr>
          <p:cNvPr id="76804" name="Содержимое 5"/>
          <p:cNvSpPr>
            <a:spLocks noGrp="1"/>
          </p:cNvSpPr>
          <p:nvPr>
            <p:ph sz="half" idx="2"/>
          </p:nvPr>
        </p:nvSpPr>
        <p:spPr>
          <a:xfrm>
            <a:off x="5148263" y="1628775"/>
            <a:ext cx="3605212" cy="4321175"/>
          </a:xfrm>
        </p:spPr>
        <p:txBody>
          <a:bodyPr/>
          <a:lstStyle/>
          <a:p>
            <a:pPr marL="0" indent="0" algn="just">
              <a:buFont typeface="Georgia" pitchFamily="18" charset="0"/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Октябрь 1917 – </a:t>
            </a:r>
            <a:r>
              <a:rPr lang="ru-RU" sz="2400" b="1" dirty="0" err="1" smtClean="0">
                <a:solidFill>
                  <a:srgbClr val="0070C0"/>
                </a:solidFill>
              </a:rPr>
              <a:t>Ж.Досмухамедов</a:t>
            </a:r>
            <a:r>
              <a:rPr lang="ru-RU" sz="2400" b="1" dirty="0" smtClean="0">
                <a:solidFill>
                  <a:srgbClr val="0070C0"/>
                </a:solidFill>
              </a:rPr>
              <a:t> в отсутствие членов комиссии не справляется с подготовкой программы партии.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1845"/>
            <a:ext cx="7930579" cy="660851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</a:rPr>
              <a:t>Организация партии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7827" name="Содержимое 4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6048672"/>
          </a:xfrm>
        </p:spPr>
        <p:txBody>
          <a:bodyPr/>
          <a:lstStyle/>
          <a:p>
            <a:pPr marL="0" indent="452438" algn="just">
              <a:buNone/>
              <a:tabLst>
                <a:tab pos="0" algn="l"/>
              </a:tabLst>
            </a:pPr>
            <a:r>
              <a:rPr lang="ru-RU" sz="2600" dirty="0" smtClean="0">
                <a:solidFill>
                  <a:srgbClr val="0070C0"/>
                </a:solidFill>
              </a:rPr>
              <a:t>21 ноября 1917 г. газета "Казах" напечатала проект программы партии </a:t>
            </a:r>
            <a:r>
              <a:rPr lang="ru-RU" sz="2600" dirty="0" err="1" smtClean="0">
                <a:solidFill>
                  <a:srgbClr val="0070C0"/>
                </a:solidFill>
              </a:rPr>
              <a:t>Алаш</a:t>
            </a:r>
            <a:r>
              <a:rPr lang="ru-RU" sz="2600" dirty="0" smtClean="0">
                <a:solidFill>
                  <a:srgbClr val="0070C0"/>
                </a:solidFill>
              </a:rPr>
              <a:t>. Авторы - А. </a:t>
            </a:r>
            <a:r>
              <a:rPr lang="ru-RU" sz="2600" dirty="0" err="1" smtClean="0">
                <a:solidFill>
                  <a:srgbClr val="0070C0"/>
                </a:solidFill>
              </a:rPr>
              <a:t>Букейханов</a:t>
            </a:r>
            <a:r>
              <a:rPr lang="ru-RU" sz="2600" dirty="0" smtClean="0">
                <a:solidFill>
                  <a:srgbClr val="0070C0"/>
                </a:solidFill>
              </a:rPr>
              <a:t>, А. </a:t>
            </a:r>
            <a:r>
              <a:rPr lang="ru-RU" sz="2600" dirty="0" err="1" smtClean="0">
                <a:solidFill>
                  <a:srgbClr val="0070C0"/>
                </a:solidFill>
              </a:rPr>
              <a:t>Байтурсынов</a:t>
            </a:r>
            <a:r>
              <a:rPr lang="ru-RU" sz="2600" dirty="0" smtClean="0">
                <a:solidFill>
                  <a:srgbClr val="0070C0"/>
                </a:solidFill>
              </a:rPr>
              <a:t>, М. </a:t>
            </a:r>
            <a:r>
              <a:rPr lang="ru-RU" sz="2600" dirty="0" err="1" smtClean="0">
                <a:solidFill>
                  <a:srgbClr val="0070C0"/>
                </a:solidFill>
              </a:rPr>
              <a:t>Дулатов</a:t>
            </a:r>
            <a:r>
              <a:rPr lang="ru-RU" sz="2600" dirty="0" smtClean="0">
                <a:solidFill>
                  <a:srgbClr val="0070C0"/>
                </a:solidFill>
              </a:rPr>
              <a:t> и др. </a:t>
            </a:r>
          </a:p>
          <a:p>
            <a:pPr marL="0" indent="452438" algn="just">
              <a:buNone/>
              <a:tabLst>
                <a:tab pos="0" algn="l"/>
              </a:tabLst>
            </a:pPr>
            <a:r>
              <a:rPr lang="ru-RU" sz="2600" dirty="0" smtClean="0">
                <a:solidFill>
                  <a:srgbClr val="0070C0"/>
                </a:solidFill>
              </a:rPr>
              <a:t>Социалистические </a:t>
            </a:r>
            <a:r>
              <a:rPr lang="ru-RU" sz="2600" dirty="0">
                <a:solidFill>
                  <a:srgbClr val="0070C0"/>
                </a:solidFill>
              </a:rPr>
              <a:t>идеи были заметной частью идеологии </a:t>
            </a:r>
            <a:r>
              <a:rPr lang="ru-RU" sz="2600" dirty="0" err="1">
                <a:solidFill>
                  <a:srgbClr val="0070C0"/>
                </a:solidFill>
              </a:rPr>
              <a:t>Алаш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smtClean="0">
                <a:solidFill>
                  <a:srgbClr val="0070C0"/>
                </a:solidFill>
              </a:rPr>
              <a:t>программа </a:t>
            </a:r>
            <a:r>
              <a:rPr lang="ru-RU" sz="2600" dirty="0">
                <a:solidFill>
                  <a:srgbClr val="0070C0"/>
                </a:solidFill>
              </a:rPr>
              <a:t>предусматривала государственную (автономистскую) собственность на природные ресурсы, поддерживала важные </a:t>
            </a:r>
            <a:r>
              <a:rPr lang="ru-RU" sz="2600" dirty="0" smtClean="0">
                <a:solidFill>
                  <a:srgbClr val="0070C0"/>
                </a:solidFill>
              </a:rPr>
              <a:t>меньшевиков </a:t>
            </a:r>
            <a:r>
              <a:rPr lang="ru-RU" sz="2600" dirty="0">
                <a:solidFill>
                  <a:srgbClr val="0070C0"/>
                </a:solidFill>
              </a:rPr>
              <a:t>и </a:t>
            </a:r>
            <a:r>
              <a:rPr lang="ru-RU" sz="2600" dirty="0" smtClean="0">
                <a:solidFill>
                  <a:srgbClr val="0070C0"/>
                </a:solidFill>
              </a:rPr>
              <a:t>эсеров по </a:t>
            </a:r>
            <a:r>
              <a:rPr lang="ru-RU" sz="2600" dirty="0">
                <a:solidFill>
                  <a:srgbClr val="0070C0"/>
                </a:solidFill>
              </a:rPr>
              <a:t>рабочему вопросу и </a:t>
            </a:r>
            <a:r>
              <a:rPr lang="ru-RU" sz="2600" dirty="0" smtClean="0">
                <a:solidFill>
                  <a:srgbClr val="0070C0"/>
                </a:solidFill>
              </a:rPr>
              <a:t>федерализации. </a:t>
            </a:r>
            <a:r>
              <a:rPr lang="ru-RU" sz="2600" dirty="0" err="1" smtClean="0">
                <a:solidFill>
                  <a:srgbClr val="0070C0"/>
                </a:solidFill>
              </a:rPr>
              <a:t>Этносоциальные</a:t>
            </a:r>
            <a:r>
              <a:rPr lang="ru-RU" sz="2600" dirty="0" smtClean="0">
                <a:solidFill>
                  <a:srgbClr val="0070C0"/>
                </a:solidFill>
              </a:rPr>
              <a:t> </a:t>
            </a:r>
            <a:r>
              <a:rPr lang="ru-RU" sz="2600" dirty="0">
                <a:solidFill>
                  <a:srgbClr val="0070C0"/>
                </a:solidFill>
              </a:rPr>
              <a:t>проблемы </a:t>
            </a:r>
            <a:r>
              <a:rPr lang="ru-RU" sz="2600" dirty="0" smtClean="0">
                <a:solidFill>
                  <a:srgbClr val="0070C0"/>
                </a:solidFill>
              </a:rPr>
              <a:t>- национальное равноправие </a:t>
            </a:r>
            <a:r>
              <a:rPr lang="ru-RU" sz="2600" dirty="0">
                <a:solidFill>
                  <a:srgbClr val="0070C0"/>
                </a:solidFill>
              </a:rPr>
              <a:t>в избирательных процессах, земельном вопросе, сфере культуры и </a:t>
            </a:r>
            <a:r>
              <a:rPr lang="ru-RU" sz="2600" dirty="0" smtClean="0">
                <a:solidFill>
                  <a:srgbClr val="0070C0"/>
                </a:solidFill>
              </a:rPr>
              <a:t>религии. </a:t>
            </a:r>
          </a:p>
          <a:p>
            <a:pPr marL="0" indent="452438" algn="just">
              <a:buNone/>
              <a:tabLst>
                <a:tab pos="0" algn="l"/>
              </a:tabLst>
            </a:pPr>
            <a:r>
              <a:rPr lang="ru-RU" sz="2600" dirty="0" smtClean="0">
                <a:solidFill>
                  <a:srgbClr val="0070C0"/>
                </a:solidFill>
              </a:rPr>
              <a:t>Осень-зима 1917 – создание местных комитетов партии </a:t>
            </a:r>
            <a:r>
              <a:rPr lang="ru-RU" sz="2600" dirty="0" err="1" smtClean="0">
                <a:solidFill>
                  <a:srgbClr val="0070C0"/>
                </a:solidFill>
              </a:rPr>
              <a:t>Алаш</a:t>
            </a:r>
            <a:r>
              <a:rPr lang="ru-RU" sz="2600" dirty="0" smtClean="0">
                <a:solidFill>
                  <a:srgbClr val="0070C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931224" cy="72008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От движения к партии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315002"/>
              </p:ext>
            </p:extLst>
          </p:nvPr>
        </p:nvGraphicFramePr>
        <p:xfrm>
          <a:off x="179512" y="980728"/>
          <a:ext cx="878497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075612" cy="72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</a:rPr>
              <a:t>А.Н. </a:t>
            </a:r>
            <a:r>
              <a:rPr lang="ru-RU" b="1" dirty="0" err="1" smtClean="0">
                <a:solidFill>
                  <a:srgbClr val="0070C0"/>
                </a:solidFill>
              </a:rPr>
              <a:t>Букейханов</a:t>
            </a:r>
            <a:r>
              <a:rPr lang="ru-RU" b="1" dirty="0" smtClean="0">
                <a:solidFill>
                  <a:srgbClr val="0070C0"/>
                </a:solidFill>
              </a:rPr>
              <a:t> (1870-1937)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836613"/>
            <a:ext cx="8964612" cy="5905500"/>
          </a:xfrm>
        </p:spPr>
        <p:txBody>
          <a:bodyPr rtlCol="0">
            <a:normAutofit fontScale="70000" lnSpcReduction="20000"/>
          </a:bodyPr>
          <a:lstStyle/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«известный пропагандист,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бывший душою всех митингов и петиций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и противоправительственных агитаций…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главный инициатор и руководитель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религиозно-политического движения киргиз»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 smtClean="0">
                <a:solidFill>
                  <a:srgbClr val="0070C0"/>
                </a:solidFill>
              </a:rPr>
              <a:t>(Нач. Омского </a:t>
            </a:r>
            <a:r>
              <a:rPr lang="ru-RU" sz="2600" b="1" dirty="0" err="1" smtClean="0">
                <a:solidFill>
                  <a:srgbClr val="0070C0"/>
                </a:solidFill>
              </a:rPr>
              <a:t>жанд</a:t>
            </a:r>
            <a:r>
              <a:rPr lang="ru-RU" sz="2600" b="1" dirty="0" smtClean="0">
                <a:solidFill>
                  <a:srgbClr val="0070C0"/>
                </a:solidFill>
              </a:rPr>
              <a:t>. управления, 1906 г.)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«…лучший знаток края. …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Он настоящий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энциклопедист по части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киргизского быта, истории края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вообще. Никакие книги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не могут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его заменить. Побольше бы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solidFill>
                  <a:srgbClr val="0070C0"/>
                </a:solidFill>
              </a:rPr>
              <a:t>нам таких работников…»</a:t>
            </a:r>
            <a:r>
              <a:rPr lang="ru-RU" sz="2600" b="1" dirty="0" smtClean="0">
                <a:solidFill>
                  <a:srgbClr val="0070C0"/>
                </a:solidFill>
              </a:rPr>
              <a:t>, - </a:t>
            </a: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 smtClean="0">
                <a:solidFill>
                  <a:srgbClr val="0070C0"/>
                </a:solidFill>
              </a:rPr>
              <a:t>В.А. </a:t>
            </a:r>
            <a:r>
              <a:rPr lang="ru-RU" sz="2600" b="1" dirty="0" err="1" smtClean="0">
                <a:solidFill>
                  <a:srgbClr val="0070C0"/>
                </a:solidFill>
              </a:rPr>
              <a:t>Радус-Зенькович</a:t>
            </a:r>
            <a:endParaRPr lang="ru-RU" sz="2600" b="1" dirty="0" smtClean="0">
              <a:solidFill>
                <a:srgbClr val="0070C0"/>
              </a:solidFill>
            </a:endParaRPr>
          </a:p>
          <a:p>
            <a:pPr marL="0" indent="452438" algn="just" fontAlgn="auto">
              <a:spcAft>
                <a:spcPts val="0"/>
              </a:spcAft>
              <a:buNone/>
              <a:defRPr/>
            </a:pPr>
            <a:r>
              <a:rPr lang="ru-RU" sz="2600" b="1" dirty="0" smtClean="0">
                <a:solidFill>
                  <a:srgbClr val="0070C0"/>
                </a:solidFill>
              </a:rPr>
              <a:t>(глава правительства КАССР, 1921 г.)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Май 1917 – избран членом ЦК ПНС, к декабрю вышел из партии кадетов.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Осень 1917 - почетный </a:t>
            </a:r>
            <a:r>
              <a:rPr lang="ru-RU" b="1" dirty="0">
                <a:solidFill>
                  <a:srgbClr val="0070C0"/>
                </a:solidFill>
              </a:rPr>
              <a:t>председатель Семипалатинского комитета, глава Тургайского обкома </a:t>
            </a:r>
            <a:r>
              <a:rPr lang="ru-RU" b="1" dirty="0" smtClean="0">
                <a:solidFill>
                  <a:srgbClr val="0070C0"/>
                </a:solidFill>
              </a:rPr>
              <a:t>партии </a:t>
            </a:r>
            <a:r>
              <a:rPr lang="ru-RU" b="1" dirty="0" err="1" smtClean="0">
                <a:solidFill>
                  <a:srgbClr val="0070C0"/>
                </a:solidFill>
              </a:rPr>
              <a:t>Алаш</a:t>
            </a:r>
            <a:endParaRPr lang="ru-RU" b="1" dirty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8852" name="Picture 2" descr="Букейханов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5894" t="3987" r="5402" b="4874"/>
          <a:stretch>
            <a:fillRect/>
          </a:stretch>
        </p:blipFill>
        <p:spPr bwMode="auto">
          <a:xfrm>
            <a:off x="5940425" y="981075"/>
            <a:ext cx="2928938" cy="412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908720"/>
          </a:xfrm>
        </p:spPr>
        <p:txBody>
          <a:bodyPr/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Вопрос о государственности в конце 1917 г.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836712"/>
            <a:ext cx="7488832" cy="5832648"/>
          </a:xfrm>
        </p:spPr>
        <p:txBody>
          <a:bodyPr/>
          <a:lstStyle/>
          <a:p>
            <a:pPr marL="0" indent="452438" algn="just"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А. </a:t>
            </a:r>
            <a:r>
              <a:rPr lang="ru-RU" sz="2400" dirty="0" err="1" smtClean="0">
                <a:solidFill>
                  <a:srgbClr val="0070C0"/>
                </a:solidFill>
              </a:rPr>
              <a:t>Букейханов</a:t>
            </a:r>
            <a:r>
              <a:rPr lang="ru-RU" sz="2400" dirty="0" smtClean="0">
                <a:solidFill>
                  <a:srgbClr val="0070C0"/>
                </a:solidFill>
              </a:rPr>
              <a:t> «горячо доказывал, что </a:t>
            </a:r>
            <a:r>
              <a:rPr lang="ru-RU" sz="2400" b="1" dirty="0" smtClean="0">
                <a:solidFill>
                  <a:srgbClr val="0070C0"/>
                </a:solidFill>
              </a:rPr>
              <a:t>при современных условиях социальной жизни и состояния культуры и просвещения среди киргиз обособиться им политически и взять самостоятельный курс чисто автономного управления было бы нецелесообразно и неблагоразумно». </a:t>
            </a:r>
          </a:p>
          <a:p>
            <a:pPr marL="0" indent="452438" algn="just"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При этом газета «Казах» вскоре указывала в статье </a:t>
            </a:r>
            <a:r>
              <a:rPr lang="ru-RU" sz="2400" b="1" dirty="0" smtClean="0">
                <a:solidFill>
                  <a:srgbClr val="0070C0"/>
                </a:solidFill>
              </a:rPr>
              <a:t>«Что является основой государственности»: «1) наличие отдельной территории, 2) наличие на ней населения, 3) власть, управляющая страной».  </a:t>
            </a:r>
          </a:p>
          <a:p>
            <a:pPr marL="0" indent="452438" algn="just"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Трезвое понимание того, что именно наличие последнего фактора является наиболее проблематичным, обусловило </a:t>
            </a:r>
            <a:r>
              <a:rPr lang="ru-RU" sz="2400" b="1" dirty="0" smtClean="0">
                <a:solidFill>
                  <a:srgbClr val="0070C0"/>
                </a:solidFill>
              </a:rPr>
              <a:t>осторожность действий </a:t>
            </a:r>
            <a:r>
              <a:rPr lang="ru-RU" sz="2400" b="1" dirty="0" err="1" smtClean="0">
                <a:solidFill>
                  <a:srgbClr val="0070C0"/>
                </a:solidFill>
              </a:rPr>
              <a:t>алашординцев</a:t>
            </a:r>
            <a:r>
              <a:rPr lang="ru-RU" sz="2400" b="1" dirty="0" smtClean="0">
                <a:solidFill>
                  <a:srgbClr val="0070C0"/>
                </a:solidFill>
              </a:rPr>
              <a:t>.</a:t>
            </a:r>
          </a:p>
          <a:p>
            <a:pPr algn="just"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общеказахский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съезд. Оренбург, 5—13 декабря 1917 г . Создание автономии </a:t>
            </a:r>
            <a:r>
              <a:rPr lang="ru-RU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Алаш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правительства - </a:t>
            </a:r>
            <a:r>
              <a:rPr lang="ru-RU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Алаш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-Орды </a:t>
            </a:r>
            <a:b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Букейханов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3821435" cy="5112568"/>
          </a:xfrm>
        </p:spPr>
        <p:txBody>
          <a:bodyPr>
            <a:normAutofit fontScale="77500" lnSpcReduction="20000"/>
          </a:bodyPr>
          <a:lstStyle/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err="1" smtClean="0">
                <a:solidFill>
                  <a:srgbClr val="0070C0"/>
                </a:solidFill>
              </a:rPr>
              <a:t>Букейханов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Дулатов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Байтурсынов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Кадирбаев</a:t>
            </a:r>
            <a:r>
              <a:rPr lang="ru-RU" b="1" dirty="0" smtClean="0">
                <a:solidFill>
                  <a:srgbClr val="0070C0"/>
                </a:solidFill>
              </a:rPr>
              <a:t> и др.: </a:t>
            </a: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b="1" dirty="0" smtClean="0">
                <a:solidFill>
                  <a:srgbClr val="0070C0"/>
                </a:solidFill>
              </a:rPr>
              <a:t>) отложить </a:t>
            </a:r>
            <a:r>
              <a:rPr lang="ru-RU" b="1" dirty="0" smtClean="0">
                <a:solidFill>
                  <a:srgbClr val="0070C0"/>
                </a:solidFill>
              </a:rPr>
              <a:t>оглашение решений на некоторое время в связи с угрозой межэтнического конфликта.</a:t>
            </a: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2) </a:t>
            </a:r>
            <a:r>
              <a:rPr lang="ru-RU" b="1" dirty="0" smtClean="0">
                <a:solidFill>
                  <a:srgbClr val="0070C0"/>
                </a:solidFill>
              </a:rPr>
              <a:t>столица </a:t>
            </a:r>
            <a:r>
              <a:rPr lang="ru-RU" b="1" dirty="0" err="1" smtClean="0">
                <a:solidFill>
                  <a:srgbClr val="0070C0"/>
                </a:solidFill>
              </a:rPr>
              <a:t>Алаш</a:t>
            </a:r>
            <a:r>
              <a:rPr lang="ru-RU" b="1" dirty="0" smtClean="0">
                <a:solidFill>
                  <a:srgbClr val="0070C0"/>
                </a:solidFill>
              </a:rPr>
              <a:t> – Семипалатинск (левобережная Заречная слободка – </a:t>
            </a:r>
            <a:r>
              <a:rPr lang="ru-RU" b="1" dirty="0" err="1" smtClean="0">
                <a:solidFill>
                  <a:srgbClr val="0070C0"/>
                </a:solidFill>
              </a:rPr>
              <a:t>г.Алаш</a:t>
            </a:r>
            <a:r>
              <a:rPr lang="ru-RU" b="1" dirty="0" smtClean="0">
                <a:solidFill>
                  <a:srgbClr val="0070C0"/>
                </a:solidFill>
              </a:rPr>
              <a:t>, столица автономии).</a:t>
            </a: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3) </a:t>
            </a:r>
            <a:r>
              <a:rPr lang="ru-RU" b="1" dirty="0" smtClean="0">
                <a:solidFill>
                  <a:srgbClr val="0070C0"/>
                </a:solidFill>
              </a:rPr>
              <a:t>союзники </a:t>
            </a:r>
            <a:r>
              <a:rPr lang="ru-RU" b="1" dirty="0" smtClean="0">
                <a:solidFill>
                  <a:srgbClr val="0070C0"/>
                </a:solidFill>
              </a:rPr>
              <a:t>– сибирские областники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932363" y="1628800"/>
            <a:ext cx="3886200" cy="5113313"/>
          </a:xfrm>
        </p:spPr>
        <p:txBody>
          <a:bodyPr>
            <a:normAutofit fontScale="77500" lnSpcReduction="20000"/>
          </a:bodyPr>
          <a:lstStyle/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представители Уральской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(Ж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  <a:r>
              <a:rPr lang="ru-RU" b="1" dirty="0" err="1" smtClean="0">
                <a:solidFill>
                  <a:srgbClr val="0070C0"/>
                </a:solidFill>
              </a:rPr>
              <a:t>Досмухамедов</a:t>
            </a:r>
            <a:r>
              <a:rPr lang="ru-RU" b="1" dirty="0" smtClean="0">
                <a:solidFill>
                  <a:srgbClr val="0070C0"/>
                </a:solidFill>
              </a:rPr>
              <a:t>) и </a:t>
            </a:r>
            <a:r>
              <a:rPr lang="ru-RU" b="1" dirty="0" err="1" smtClean="0">
                <a:solidFill>
                  <a:srgbClr val="0070C0"/>
                </a:solidFill>
              </a:rPr>
              <a:t>Сыр-Дарьинской</a:t>
            </a:r>
            <a:r>
              <a:rPr lang="ru-RU" b="1" dirty="0" smtClean="0">
                <a:solidFill>
                  <a:srgbClr val="0070C0"/>
                </a:solidFill>
              </a:rPr>
              <a:t> областей, в, </a:t>
            </a:r>
            <a:r>
              <a:rPr lang="ru-RU" b="1" dirty="0" err="1" smtClean="0">
                <a:solidFill>
                  <a:srgbClr val="0070C0"/>
                </a:solidFill>
              </a:rPr>
              <a:t>Букеевской</a:t>
            </a:r>
            <a:r>
              <a:rPr lang="ru-RU" b="1" dirty="0" smtClean="0">
                <a:solidFill>
                  <a:srgbClr val="0070C0"/>
                </a:solidFill>
              </a:rPr>
              <a:t> Орды, Актюбинского и </a:t>
            </a:r>
            <a:r>
              <a:rPr lang="ru-RU" b="1" dirty="0" err="1" smtClean="0">
                <a:solidFill>
                  <a:srgbClr val="0070C0"/>
                </a:solidFill>
              </a:rPr>
              <a:t>Иргизского</a:t>
            </a:r>
            <a:r>
              <a:rPr lang="ru-RU" b="1" dirty="0" smtClean="0">
                <a:solidFill>
                  <a:srgbClr val="0070C0"/>
                </a:solidFill>
              </a:rPr>
              <a:t> уездов Тургайской области: </a:t>
            </a: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1) немедленно </a:t>
            </a:r>
            <a:r>
              <a:rPr lang="ru-RU" b="1" dirty="0" smtClean="0">
                <a:solidFill>
                  <a:srgbClr val="0070C0"/>
                </a:solidFill>
              </a:rPr>
              <a:t>объявить о создании </a:t>
            </a:r>
            <a:r>
              <a:rPr lang="ru-RU" b="1" dirty="0" err="1" smtClean="0">
                <a:solidFill>
                  <a:srgbClr val="0070C0"/>
                </a:solidFill>
              </a:rPr>
              <a:t>Алаш</a:t>
            </a:r>
            <a:r>
              <a:rPr lang="ru-RU" b="1" dirty="0" smtClean="0">
                <a:solidFill>
                  <a:srgbClr val="0070C0"/>
                </a:solidFill>
              </a:rPr>
              <a:t>-Орды и создать вооруженную народную милицию.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2) столица </a:t>
            </a:r>
            <a:r>
              <a:rPr lang="ru-RU" b="1" dirty="0" err="1" smtClean="0">
                <a:solidFill>
                  <a:srgbClr val="0070C0"/>
                </a:solidFill>
              </a:rPr>
              <a:t>Алаш</a:t>
            </a:r>
            <a:r>
              <a:rPr lang="ru-RU" b="1" dirty="0" smtClean="0">
                <a:solidFill>
                  <a:srgbClr val="0070C0"/>
                </a:solidFill>
              </a:rPr>
              <a:t> – Ташкент (направлены согласовать </a:t>
            </a:r>
            <a:r>
              <a:rPr lang="ru-RU" b="1" dirty="0" err="1" smtClean="0">
                <a:solidFill>
                  <a:srgbClr val="0070C0"/>
                </a:solidFill>
              </a:rPr>
              <a:t>Дулатов</a:t>
            </a:r>
            <a:r>
              <a:rPr lang="ru-RU" b="1" dirty="0" smtClean="0">
                <a:solidFill>
                  <a:srgbClr val="0070C0"/>
                </a:solidFill>
              </a:rPr>
              <a:t> и </a:t>
            </a:r>
            <a:r>
              <a:rPr lang="ru-RU" b="1" dirty="0" err="1" smtClean="0">
                <a:solidFill>
                  <a:srgbClr val="0070C0"/>
                </a:solidFill>
              </a:rPr>
              <a:t>Кулманов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3</a:t>
            </a:r>
            <a:r>
              <a:rPr lang="ru-RU" b="1" dirty="0" smtClean="0">
                <a:solidFill>
                  <a:srgbClr val="0070C0"/>
                </a:solidFill>
              </a:rPr>
              <a:t>) союзники </a:t>
            </a:r>
            <a:r>
              <a:rPr lang="ru-RU" b="1" dirty="0" smtClean="0">
                <a:solidFill>
                  <a:srgbClr val="0070C0"/>
                </a:solidFill>
              </a:rPr>
              <a:t>– Туркестан и др. народы Средней Азии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9238"/>
            <a:ext cx="9144000" cy="686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147050" cy="9080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70C0"/>
                </a:solidFill>
              </a:rPr>
              <a:t>Провозгашение</a:t>
            </a:r>
            <a:r>
              <a:rPr lang="ru-RU" dirty="0" smtClean="0">
                <a:solidFill>
                  <a:srgbClr val="0070C0"/>
                </a:solidFill>
              </a:rPr>
              <a:t> автономии </a:t>
            </a:r>
            <a:r>
              <a:rPr lang="ru-RU" dirty="0" err="1" smtClean="0">
                <a:solidFill>
                  <a:srgbClr val="0070C0"/>
                </a:solidFill>
              </a:rPr>
              <a:t>Алаш</a:t>
            </a:r>
            <a:r>
              <a:rPr lang="ru-RU" dirty="0" smtClean="0">
                <a:solidFill>
                  <a:srgbClr val="0070C0"/>
                </a:solidFill>
              </a:rPr>
              <a:t>-Орда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3971" name="Содержимое 2"/>
          <p:cNvSpPr>
            <a:spLocks noGrp="1"/>
          </p:cNvSpPr>
          <p:nvPr>
            <p:ph idx="1"/>
          </p:nvPr>
        </p:nvSpPr>
        <p:spPr>
          <a:xfrm>
            <a:off x="395288" y="908050"/>
            <a:ext cx="8291512" cy="5545138"/>
          </a:xfrm>
        </p:spPr>
        <p:txBody>
          <a:bodyPr/>
          <a:lstStyle/>
          <a:p>
            <a:pPr marL="0" indent="452438" algn="just"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Январь 1918 - обком партии </a:t>
            </a:r>
            <a:r>
              <a:rPr lang="ru-RU" sz="2400" b="1" dirty="0" err="1" smtClean="0">
                <a:solidFill>
                  <a:srgbClr val="0070C0"/>
                </a:solidFill>
              </a:rPr>
              <a:t>Алаш</a:t>
            </a:r>
            <a:r>
              <a:rPr lang="ru-RU" sz="2400" b="1" dirty="0" smtClean="0">
                <a:solidFill>
                  <a:srgbClr val="0070C0"/>
                </a:solidFill>
              </a:rPr>
              <a:t> в Семипалатинске совместно с земством и Советом крестьянских депутатов признали Временное Сибирское правительство до провозглашения казахской автономии.</a:t>
            </a:r>
          </a:p>
          <a:p>
            <a:pPr marL="0" indent="452438" algn="just"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Председатель обкома, зампред </a:t>
            </a:r>
            <a:r>
              <a:rPr lang="ru-RU" sz="2400" b="1" dirty="0" err="1" smtClean="0">
                <a:solidFill>
                  <a:srgbClr val="0070C0"/>
                </a:solidFill>
              </a:rPr>
              <a:t>Алаш</a:t>
            </a:r>
            <a:r>
              <a:rPr lang="ru-RU" sz="2400" b="1" dirty="0" smtClean="0">
                <a:solidFill>
                  <a:srgbClr val="0070C0"/>
                </a:solidFill>
              </a:rPr>
              <a:t>-Орды – Х. </a:t>
            </a:r>
            <a:r>
              <a:rPr lang="ru-RU" sz="2400" b="1" dirty="0" err="1" smtClean="0">
                <a:solidFill>
                  <a:srgbClr val="0070C0"/>
                </a:solidFill>
              </a:rPr>
              <a:t>Габбасов</a:t>
            </a:r>
            <a:r>
              <a:rPr lang="ru-RU" sz="2400" b="1" dirty="0" smtClean="0">
                <a:solidFill>
                  <a:srgbClr val="0070C0"/>
                </a:solidFill>
              </a:rPr>
              <a:t>, лидеры земства – Р. </a:t>
            </a:r>
            <a:r>
              <a:rPr lang="ru-RU" sz="2400" b="1" dirty="0" err="1" smtClean="0">
                <a:solidFill>
                  <a:srgbClr val="0070C0"/>
                </a:solidFill>
              </a:rPr>
              <a:t>Марсеков</a:t>
            </a:r>
            <a:r>
              <a:rPr lang="ru-RU" sz="2400" b="1" dirty="0" smtClean="0">
                <a:solidFill>
                  <a:srgbClr val="0070C0"/>
                </a:solidFill>
              </a:rPr>
              <a:t>, А. </a:t>
            </a:r>
            <a:r>
              <a:rPr lang="ru-RU" sz="2400" b="1" dirty="0" err="1" smtClean="0">
                <a:solidFill>
                  <a:srgbClr val="0070C0"/>
                </a:solidFill>
              </a:rPr>
              <a:t>Козбагаров</a:t>
            </a:r>
            <a:r>
              <a:rPr lang="ru-RU" sz="2400" b="1" dirty="0" smtClean="0">
                <a:solidFill>
                  <a:srgbClr val="0070C0"/>
                </a:solidFill>
              </a:rPr>
              <a:t>. Демократическое избрание органов самоуправления, налоги, землепользование, набор в армию и др.</a:t>
            </a:r>
          </a:p>
          <a:p>
            <a:pPr marL="0" indent="452438" algn="just"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Апрель 1918 – переход к организации военных частей.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931224" cy="72008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Проблема стратегического выбора.1918 г.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74982"/>
              </p:ext>
            </p:extLst>
          </p:nvPr>
        </p:nvGraphicFramePr>
        <p:xfrm>
          <a:off x="179512" y="908720"/>
          <a:ext cx="8784976" cy="5688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955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0070C0"/>
                </a:solidFill>
              </a:rPr>
              <a:t>Комуч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Комитет членов </a:t>
            </a:r>
            <a:r>
              <a:rPr lang="ru-RU" dirty="0">
                <a:solidFill>
                  <a:srgbClr val="0070C0"/>
                </a:solidFill>
              </a:rPr>
              <a:t>Всероссийского </a:t>
            </a:r>
            <a:r>
              <a:rPr lang="ru-RU" dirty="0" err="1" smtClean="0">
                <a:solidFill>
                  <a:srgbClr val="0070C0"/>
                </a:solidFill>
              </a:rPr>
              <a:t>Учредиительного</a:t>
            </a:r>
            <a:r>
              <a:rPr lang="ru-RU" dirty="0" smtClean="0">
                <a:solidFill>
                  <a:srgbClr val="0070C0"/>
                </a:solidFill>
              </a:rPr>
              <a:t> собрания </a:t>
            </a:r>
            <a:r>
              <a:rPr lang="ru-RU" dirty="0">
                <a:solidFill>
                  <a:srgbClr val="0070C0"/>
                </a:solidFill>
              </a:rPr>
              <a:t>— первое антибольшевистское всероссийское правительство России, организованное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    8 </a:t>
            </a:r>
            <a:r>
              <a:rPr lang="ru-RU" dirty="0">
                <a:solidFill>
                  <a:srgbClr val="0070C0"/>
                </a:solidFill>
              </a:rPr>
              <a:t>июня 1918 года в Самаре членами 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   Учредительного </a:t>
            </a:r>
            <a:r>
              <a:rPr lang="ru-RU" dirty="0">
                <a:solidFill>
                  <a:srgbClr val="0070C0"/>
                </a:solidFill>
              </a:rPr>
              <a:t>собрания</a:t>
            </a:r>
          </a:p>
        </p:txBody>
      </p:sp>
    </p:spTree>
    <p:extLst>
      <p:ext uri="{BB962C8B-B14F-4D97-AF65-F5344CB8AC3E}">
        <p14:creationId xmlns:p14="http://schemas.microsoft.com/office/powerpoint/2010/main" val="2450813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88913"/>
            <a:ext cx="8075612" cy="719137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70C0"/>
                </a:solidFill>
              </a:rPr>
              <a:t>Попытка компромисса.1918 г. 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0825" y="908050"/>
            <a:ext cx="8435975" cy="5761038"/>
          </a:xfrm>
        </p:spPr>
        <p:txBody>
          <a:bodyPr>
            <a:normAutofit lnSpcReduction="10000"/>
          </a:bodyPr>
          <a:lstStyle/>
          <a:p>
            <a:pPr marL="0" indent="452438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1-3 апреля – переговоры Ленина и Сталина по прямому проводу с Семипалатинском (</a:t>
            </a:r>
            <a:r>
              <a:rPr lang="ru-RU" sz="2800" b="1" dirty="0" err="1" smtClean="0">
                <a:solidFill>
                  <a:srgbClr val="0070C0"/>
                </a:solidFill>
              </a:rPr>
              <a:t>А.Букейханов</a:t>
            </a:r>
            <a:r>
              <a:rPr lang="ru-RU" sz="2800" b="1" dirty="0" smtClean="0">
                <a:solidFill>
                  <a:srgbClr val="0070C0"/>
                </a:solidFill>
              </a:rPr>
              <a:t>–</a:t>
            </a:r>
            <a:r>
              <a:rPr lang="ru-RU" sz="2800" b="1" dirty="0" err="1" smtClean="0">
                <a:solidFill>
                  <a:srgbClr val="0070C0"/>
                </a:solidFill>
              </a:rPr>
              <a:t>Х.Габбасов</a:t>
            </a:r>
            <a:r>
              <a:rPr lang="ru-RU" sz="2800" b="1" dirty="0" smtClean="0">
                <a:solidFill>
                  <a:srgbClr val="0070C0"/>
                </a:solidFill>
              </a:rPr>
              <a:t>), в Москве переговоры от имени </a:t>
            </a:r>
            <a:r>
              <a:rPr lang="ru-RU" sz="2800" b="1" dirty="0" err="1" smtClean="0">
                <a:solidFill>
                  <a:srgbClr val="0070C0"/>
                </a:solidFill>
              </a:rPr>
              <a:t>Алаш-Орды</a:t>
            </a:r>
            <a:r>
              <a:rPr lang="ru-RU" sz="2800" b="1" dirty="0" smtClean="0">
                <a:solidFill>
                  <a:srgbClr val="0070C0"/>
                </a:solidFill>
              </a:rPr>
              <a:t> ведут Ж. и Х. </a:t>
            </a:r>
            <a:r>
              <a:rPr lang="ru-RU" sz="2800" b="1" dirty="0" err="1" smtClean="0">
                <a:solidFill>
                  <a:srgbClr val="0070C0"/>
                </a:solidFill>
              </a:rPr>
              <a:t>Досмухамедовы</a:t>
            </a:r>
            <a:r>
              <a:rPr lang="ru-RU" sz="2800" b="1" dirty="0" smtClean="0">
                <a:solidFill>
                  <a:srgbClr val="0070C0"/>
                </a:solidFill>
              </a:rPr>
              <a:t>. </a:t>
            </a:r>
          </a:p>
          <a:p>
            <a:pPr marL="0" indent="452438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5 апреля - </a:t>
            </a:r>
            <a:r>
              <a:rPr lang="ru-RU" sz="2800" b="1" dirty="0" err="1" smtClean="0">
                <a:solidFill>
                  <a:srgbClr val="0070C0"/>
                </a:solidFill>
              </a:rPr>
              <a:t>Наркомнац</a:t>
            </a:r>
            <a:r>
              <a:rPr lang="ru-RU" sz="2800" b="1" dirty="0" smtClean="0">
                <a:solidFill>
                  <a:srgbClr val="0070C0"/>
                </a:solidFill>
              </a:rPr>
              <a:t> сформировал инициативную группу по созыву </a:t>
            </a:r>
            <a:r>
              <a:rPr lang="ru-RU" sz="2800" b="1" dirty="0" err="1" smtClean="0">
                <a:solidFill>
                  <a:srgbClr val="0070C0"/>
                </a:solidFill>
              </a:rPr>
              <a:t>всеказахского</a:t>
            </a:r>
            <a:r>
              <a:rPr lang="ru-RU" sz="2800" b="1" dirty="0" smtClean="0">
                <a:solidFill>
                  <a:srgbClr val="0070C0"/>
                </a:solidFill>
              </a:rPr>
              <a:t> съезда Советов во главе с М. </a:t>
            </a:r>
            <a:r>
              <a:rPr lang="ru-RU" sz="2800" b="1" dirty="0" err="1" smtClean="0">
                <a:solidFill>
                  <a:srgbClr val="0070C0"/>
                </a:solidFill>
              </a:rPr>
              <a:t>Тунганчиным</a:t>
            </a:r>
            <a:r>
              <a:rPr lang="ru-RU" sz="2800" b="1" dirty="0" smtClean="0">
                <a:solidFill>
                  <a:srgbClr val="0070C0"/>
                </a:solidFill>
              </a:rPr>
              <a:t>. </a:t>
            </a:r>
          </a:p>
          <a:p>
            <a:pPr marL="0" indent="452438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21 апреля – телеграмма </a:t>
            </a:r>
            <a:r>
              <a:rPr lang="ru-RU" sz="2800" b="1" dirty="0" err="1" smtClean="0">
                <a:solidFill>
                  <a:srgbClr val="0070C0"/>
                </a:solidFill>
              </a:rPr>
              <a:t>Габбасова</a:t>
            </a:r>
            <a:r>
              <a:rPr lang="ru-RU" sz="2800" b="1" dirty="0" smtClean="0">
                <a:solidFill>
                  <a:srgbClr val="0070C0"/>
                </a:solidFill>
              </a:rPr>
              <a:t> в Москву. Апрель-май – провал мирной «советизации» автономии.</a:t>
            </a:r>
          </a:p>
          <a:p>
            <a:pPr marL="0" indent="0" algn="just" fontAlgn="auto">
              <a:spcAft>
                <a:spcPts val="0"/>
              </a:spcAft>
              <a:buFont typeface="Wingdings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075240" cy="54868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Становление автономии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764704"/>
            <a:ext cx="4104456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Январь  1918 -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Семипалатинский обком партии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Алаш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вместе с Советом крестьянских депутатов и земством признал  до провозглашения автономии Временное Сибирское правительство.  Демократическое избрание органов самоуправления,  землепользование, набор в армию и др.  Активная разносторонняя работа земства в г.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Алаш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99992" y="764704"/>
            <a:ext cx="453650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Январь  1918 – областной съезд в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Каратюбе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 Апрель – союз с Уральским казачьим войском. Май –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Джамбейтинский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съезд за федерацию, образовал временное правительство (пред. –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Ж.Досмухамедов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 провозглашен  ханом), выделив Уральскую область в особую территорию –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Уильский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оляят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Центр –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Жамбейты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411760" y="3068960"/>
            <a:ext cx="4032448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/>
              <a:t>Апрель-май 1918 – переговоры  из  Семипалатинска с СНК, срыв наметившегося компромисса.  Активизация военных действий в союзе с антисоветскими силами</a:t>
            </a:r>
            <a:endParaRPr lang="ru-RU" sz="1400" b="1" dirty="0"/>
          </a:p>
        </p:txBody>
      </p:sp>
      <p:sp>
        <p:nvSpPr>
          <p:cNvPr id="8" name="Багетная рамка 7"/>
          <p:cNvSpPr/>
          <p:nvPr/>
        </p:nvSpPr>
        <p:spPr>
          <a:xfrm>
            <a:off x="1835696" y="5301208"/>
            <a:ext cx="5400600" cy="155679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/>
              <a:t>Июль 1918 – директива </a:t>
            </a:r>
            <a:r>
              <a:rPr lang="ru-RU" sz="1400" b="1" dirty="0" err="1" smtClean="0"/>
              <a:t>Алаш-Орды</a:t>
            </a:r>
            <a:r>
              <a:rPr lang="ru-RU" sz="1400" b="1" dirty="0" smtClean="0"/>
              <a:t> в </a:t>
            </a:r>
            <a:r>
              <a:rPr lang="ru-RU" sz="1400" b="1" dirty="0" err="1" smtClean="0"/>
              <a:t>Оляят</a:t>
            </a:r>
            <a:r>
              <a:rPr lang="ru-RU" sz="1400" b="1" dirty="0" smtClean="0"/>
              <a:t> о получении военной поддержки А.И. </a:t>
            </a:r>
            <a:r>
              <a:rPr lang="ru-RU" sz="1400" b="1" dirty="0" err="1" smtClean="0"/>
              <a:t>Дутова</a:t>
            </a:r>
            <a:r>
              <a:rPr lang="ru-RU" sz="1400" b="1" dirty="0" smtClean="0"/>
              <a:t>; обращение </a:t>
            </a:r>
            <a:r>
              <a:rPr lang="ru-RU" sz="1400" b="1" dirty="0" err="1" smtClean="0"/>
              <a:t>Ж.Досмухамедова</a:t>
            </a:r>
            <a:r>
              <a:rPr lang="ru-RU" sz="1400" b="1" dirty="0" smtClean="0"/>
              <a:t> в </a:t>
            </a:r>
            <a:r>
              <a:rPr lang="ru-RU" sz="1400" b="1" dirty="0" err="1" smtClean="0"/>
              <a:t>Комуч</a:t>
            </a:r>
            <a:r>
              <a:rPr lang="ru-RU" sz="1400" b="1" dirty="0" smtClean="0"/>
              <a:t> о «суверенной власти» правительства </a:t>
            </a:r>
            <a:r>
              <a:rPr lang="ru-RU" sz="1400" b="1" dirty="0" err="1" smtClean="0"/>
              <a:t>Оляята</a:t>
            </a:r>
            <a:r>
              <a:rPr lang="ru-RU" sz="1400" b="1" dirty="0" smtClean="0"/>
              <a:t> до Учредительного собрания с предложением обмена послами. </a:t>
            </a:r>
            <a:endParaRPr lang="ru-RU" sz="1400" dirty="0"/>
          </a:p>
        </p:txBody>
      </p:sp>
      <p:sp>
        <p:nvSpPr>
          <p:cNvPr id="11" name="Выгнутая влево стрелка 10"/>
          <p:cNvSpPr/>
          <p:nvPr/>
        </p:nvSpPr>
        <p:spPr>
          <a:xfrm>
            <a:off x="1691680" y="2636912"/>
            <a:ext cx="864096" cy="115212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6372200" y="2636912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211960" y="4797152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5619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</a:rPr>
              <a:t>Правительство и вооруженные силы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107950" y="836613"/>
            <a:ext cx="6048375" cy="5832475"/>
          </a:xfrm>
        </p:spPr>
        <p:txBody>
          <a:bodyPr>
            <a:normAutofit fontScale="92500" lnSpcReduction="10000"/>
          </a:bodyPr>
          <a:lstStyle/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800" b="1" dirty="0" smtClean="0">
                <a:solidFill>
                  <a:srgbClr val="0070C0"/>
                </a:solidFill>
              </a:rPr>
              <a:t>Июнь 1918 – указ о наборе в народную милицию </a:t>
            </a:r>
            <a:r>
              <a:rPr lang="ru-RU" sz="1800" b="1" dirty="0" err="1" smtClean="0">
                <a:solidFill>
                  <a:srgbClr val="0070C0"/>
                </a:solidFill>
              </a:rPr>
              <a:t>Алаш</a:t>
            </a:r>
            <a:r>
              <a:rPr lang="ru-RU" sz="1800" b="1" dirty="0" smtClean="0">
                <a:solidFill>
                  <a:srgbClr val="0070C0"/>
                </a:solidFill>
              </a:rPr>
              <a:t> (армию): 30 чел. от волости, июль – создание в милиции суда и комиссии по делам казахов-большевиков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b="1" dirty="0" smtClean="0">
                <a:solidFill>
                  <a:srgbClr val="0070C0"/>
                </a:solidFill>
              </a:rPr>
              <a:t> В Семипалатинске к июлю - 1200 милиционеров </a:t>
            </a:r>
            <a:r>
              <a:rPr lang="ru-RU" sz="1800" b="1" dirty="0" err="1" smtClean="0">
                <a:solidFill>
                  <a:srgbClr val="0070C0"/>
                </a:solidFill>
              </a:rPr>
              <a:t>Алаш-Орды</a:t>
            </a:r>
            <a:r>
              <a:rPr lang="ru-RU" sz="1800" b="1" dirty="0" smtClean="0">
                <a:solidFill>
                  <a:srgbClr val="0070C0"/>
                </a:solidFill>
              </a:rPr>
              <a:t>, гл.о. кавалеристы, военная школа, трудности снабжения. Б.В. Анненков в октябре 1919 формирует новый полк </a:t>
            </a:r>
            <a:r>
              <a:rPr lang="ru-RU" sz="1800" b="1" dirty="0" err="1" smtClean="0">
                <a:solidFill>
                  <a:srgbClr val="0070C0"/>
                </a:solidFill>
              </a:rPr>
              <a:t>Алаш</a:t>
            </a:r>
            <a:endParaRPr lang="ru-RU" sz="1800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b="1" dirty="0" smtClean="0">
                <a:solidFill>
                  <a:srgbClr val="0070C0"/>
                </a:solidFill>
              </a:rPr>
              <a:t> Белые знамена с надписями: «Да здравствуют верные сыны родины!», «Да здравствует Всероссийское и Сибирское учредительное собрание!»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b="1" dirty="0" smtClean="0">
                <a:solidFill>
                  <a:srgbClr val="0070C0"/>
                </a:solidFill>
              </a:rPr>
              <a:t> Союз с Башкирской и Сибирской автономией, включение в состав ее армии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b="1" dirty="0" smtClean="0">
                <a:solidFill>
                  <a:srgbClr val="0070C0"/>
                </a:solidFill>
              </a:rPr>
              <a:t> Активные военные действия в составе Сибирской армии в Семипалатинской и </a:t>
            </a:r>
            <a:r>
              <a:rPr lang="ru-RU" sz="1800" b="1" dirty="0" err="1" smtClean="0">
                <a:solidFill>
                  <a:srgbClr val="0070C0"/>
                </a:solidFill>
              </a:rPr>
              <a:t>Семиреченской</a:t>
            </a:r>
            <a:r>
              <a:rPr lang="ru-RU" sz="1800" b="1" dirty="0" smtClean="0">
                <a:solidFill>
                  <a:srgbClr val="0070C0"/>
                </a:solidFill>
              </a:rPr>
              <a:t> областях, резерв из местного населения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b="1" dirty="0" smtClean="0">
                <a:solidFill>
                  <a:srgbClr val="0070C0"/>
                </a:solidFill>
              </a:rPr>
              <a:t>Дискуссии о полномочиях с Сибирским правительством (</a:t>
            </a:r>
            <a:r>
              <a:rPr lang="ru-RU" sz="1800" b="1" dirty="0" err="1" smtClean="0">
                <a:solidFill>
                  <a:srgbClr val="0070C0"/>
                </a:solidFill>
              </a:rPr>
              <a:t>Тынышпаев</a:t>
            </a:r>
            <a:r>
              <a:rPr lang="ru-RU" sz="1800" b="1" dirty="0" smtClean="0">
                <a:solidFill>
                  <a:srgbClr val="0070C0"/>
                </a:solidFill>
              </a:rPr>
              <a:t> и </a:t>
            </a:r>
            <a:r>
              <a:rPr lang="ru-RU" sz="1800" b="1" dirty="0" err="1" smtClean="0">
                <a:solidFill>
                  <a:srgbClr val="0070C0"/>
                </a:solidFill>
              </a:rPr>
              <a:t>Ермеков</a:t>
            </a:r>
            <a:r>
              <a:rPr lang="ru-RU" sz="1800" b="1" dirty="0" smtClean="0">
                <a:solidFill>
                  <a:srgbClr val="0070C0"/>
                </a:solidFill>
              </a:rPr>
              <a:t> в Омске), сотрудничество с </a:t>
            </a:r>
            <a:r>
              <a:rPr lang="ru-RU" sz="1800" b="1" dirty="0" err="1" smtClean="0">
                <a:solidFill>
                  <a:srgbClr val="0070C0"/>
                </a:solidFill>
              </a:rPr>
              <a:t>Комучем</a:t>
            </a:r>
            <a:endParaRPr lang="ru-RU" sz="1800" b="1" dirty="0" smtClean="0">
              <a:solidFill>
                <a:srgbClr val="0070C0"/>
              </a:solidFill>
            </a:endParaRP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900" b="1" dirty="0" smtClean="0">
                <a:solidFill>
                  <a:srgbClr val="0070C0"/>
                </a:solidFill>
              </a:rPr>
              <a:t>Июль 1918: признание потери Уральской области и угрозы распада автономии, предложение федерации Сибири, </a:t>
            </a:r>
            <a:r>
              <a:rPr lang="ru-RU" sz="1900" b="1" dirty="0" err="1" smtClean="0">
                <a:solidFill>
                  <a:srgbClr val="0070C0"/>
                </a:solidFill>
              </a:rPr>
              <a:t>Алаш</a:t>
            </a:r>
            <a:r>
              <a:rPr lang="ru-RU" sz="1900" b="1" dirty="0" smtClean="0">
                <a:solidFill>
                  <a:srgbClr val="0070C0"/>
                </a:solidFill>
              </a:rPr>
              <a:t>, Башкирии и Туркестана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sz="1800" dirty="0" smtClean="0">
              <a:solidFill>
                <a:srgbClr val="0070C0"/>
              </a:solidFill>
            </a:endParaRP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84996" name="Содержимое 5" descr="http://gipanis.ru:80/media/stanitsa/52/str22/22Annenkov1.jpg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80175" y="1268413"/>
            <a:ext cx="2663825" cy="32718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Заголовок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8291512" cy="922337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Западный проект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268413"/>
            <a:ext cx="8362950" cy="5184775"/>
          </a:xfrm>
        </p:spPr>
        <p:txBody>
          <a:bodyPr>
            <a:normAutofit lnSpcReduction="10000"/>
          </a:bodyPr>
          <a:lstStyle/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Январь 1918 – областной съезд в </a:t>
            </a:r>
            <a:r>
              <a:rPr lang="ru-RU" b="1" dirty="0" err="1" smtClean="0">
                <a:solidFill>
                  <a:srgbClr val="0070C0"/>
                </a:solidFill>
              </a:rPr>
              <a:t>Каратюбе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Апрель – союз с Уральским казачьим войском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Май 1918 - </a:t>
            </a:r>
            <a:r>
              <a:rPr lang="ru-RU" b="1" dirty="0" err="1" smtClean="0">
                <a:solidFill>
                  <a:srgbClr val="0070C0"/>
                </a:solidFill>
              </a:rPr>
              <a:t>Джамбейтинский</a:t>
            </a:r>
            <a:r>
              <a:rPr lang="ru-RU" b="1" dirty="0" smtClean="0">
                <a:solidFill>
                  <a:srgbClr val="0070C0"/>
                </a:solidFill>
              </a:rPr>
              <a:t> съезд выступил за федерацию и образовал временное правительство, выделив Уральскую область в особую территорию под названием «</a:t>
            </a:r>
            <a:r>
              <a:rPr lang="ru-RU" b="1" dirty="0" err="1" smtClean="0">
                <a:solidFill>
                  <a:srgbClr val="0070C0"/>
                </a:solidFill>
              </a:rPr>
              <a:t>Уильский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Оляят</a:t>
            </a:r>
            <a:r>
              <a:rPr lang="ru-RU" b="1" dirty="0" smtClean="0">
                <a:solidFill>
                  <a:srgbClr val="0070C0"/>
                </a:solidFill>
              </a:rPr>
              <a:t>». Центр – </a:t>
            </a:r>
            <a:r>
              <a:rPr lang="ru-RU" b="1" dirty="0" err="1" smtClean="0">
                <a:solidFill>
                  <a:srgbClr val="0070C0"/>
                </a:solidFill>
              </a:rPr>
              <a:t>Жамбейты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Председатель областной земской управы –  Х. </a:t>
            </a:r>
            <a:r>
              <a:rPr lang="ru-RU" b="1" dirty="0" err="1" smtClean="0">
                <a:solidFill>
                  <a:srgbClr val="0070C0"/>
                </a:solidFill>
              </a:rPr>
              <a:t>Досмухамедов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Ж. Д. </a:t>
            </a:r>
            <a:r>
              <a:rPr lang="ru-RU" b="1" dirty="0" err="1" smtClean="0">
                <a:solidFill>
                  <a:srgbClr val="0070C0"/>
                </a:solidFill>
              </a:rPr>
              <a:t>Досмухамедов</a:t>
            </a:r>
            <a:r>
              <a:rPr lang="ru-RU" b="1" dirty="0" smtClean="0">
                <a:solidFill>
                  <a:srgbClr val="0070C0"/>
                </a:solidFill>
              </a:rPr>
              <a:t> (1887-1938)</a:t>
            </a:r>
          </a:p>
        </p:txBody>
      </p:sp>
      <p:sp>
        <p:nvSpPr>
          <p:cNvPr id="82947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5616624" cy="5111849"/>
          </a:xfrm>
        </p:spPr>
        <p:txBody>
          <a:bodyPr/>
          <a:lstStyle/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Председатель правительства – Ж. </a:t>
            </a:r>
            <a:r>
              <a:rPr lang="ru-RU" b="1" dirty="0" err="1">
                <a:solidFill>
                  <a:srgbClr val="0070C0"/>
                </a:solidFill>
              </a:rPr>
              <a:t>Досмухамедов</a:t>
            </a:r>
            <a:r>
              <a:rPr lang="ru-RU" b="1" dirty="0">
                <a:solidFill>
                  <a:srgbClr val="0070C0"/>
                </a:solidFill>
              </a:rPr>
              <a:t>. Провозглашен ханом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b="1" dirty="0" err="1">
                <a:solidFill>
                  <a:srgbClr val="0070C0"/>
                </a:solidFill>
              </a:rPr>
              <a:t>Мид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Комуча</a:t>
            </a:r>
            <a:r>
              <a:rPr lang="ru-RU" b="1" dirty="0">
                <a:solidFill>
                  <a:srgbClr val="0070C0"/>
                </a:solidFill>
              </a:rPr>
              <a:t> Веденяпин: «Впечатление производит в высшей степени хитрого человека. Областное земство перевел из Уральска в степь и там его ликвидировал…». 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82948" name="Picture 2" descr="Жанша"/>
          <p:cNvPicPr>
            <a:picLocks noChangeAspect="1" noChangeArrowheads="1"/>
          </p:cNvPicPr>
          <p:nvPr/>
        </p:nvPicPr>
        <p:blipFill>
          <a:blip r:embed="rId2" cstate="print"/>
          <a:srcRect l="1604" b="3333"/>
          <a:stretch>
            <a:fillRect/>
          </a:stretch>
        </p:blipFill>
        <p:spPr bwMode="auto">
          <a:xfrm>
            <a:off x="6042025" y="1628775"/>
            <a:ext cx="2728913" cy="3816350"/>
          </a:xfrm>
          <a:prstGeom prst="rect">
            <a:avLst/>
          </a:prstGeom>
          <a:noFill/>
          <a:ln w="12700">
            <a:solidFill>
              <a:srgbClr val="80808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931150" cy="5619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70C0"/>
                </a:solidFill>
              </a:rPr>
              <a:t>Западные структуры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0825" y="836613"/>
            <a:ext cx="3241675" cy="5832475"/>
          </a:xfrm>
        </p:spPr>
        <p:txBody>
          <a:bodyPr rtlCol="0">
            <a:normAutofit/>
          </a:bodyPr>
          <a:lstStyle/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Июль 1918 – директива </a:t>
            </a:r>
            <a:r>
              <a:rPr lang="ru-RU" sz="2400" b="1" dirty="0" err="1" smtClean="0">
                <a:solidFill>
                  <a:srgbClr val="0070C0"/>
                </a:solidFill>
              </a:rPr>
              <a:t>Алаш-Орды</a:t>
            </a:r>
            <a:r>
              <a:rPr lang="ru-RU" sz="2400" b="1" dirty="0" smtClean="0">
                <a:solidFill>
                  <a:srgbClr val="0070C0"/>
                </a:solidFill>
              </a:rPr>
              <a:t> в </a:t>
            </a:r>
            <a:r>
              <a:rPr lang="ru-RU" sz="2400" b="1" dirty="0" err="1" smtClean="0">
                <a:solidFill>
                  <a:srgbClr val="0070C0"/>
                </a:solidFill>
              </a:rPr>
              <a:t>Оляят</a:t>
            </a:r>
            <a:r>
              <a:rPr lang="ru-RU" sz="2400" b="1" dirty="0" smtClean="0">
                <a:solidFill>
                  <a:srgbClr val="0070C0"/>
                </a:solidFill>
              </a:rPr>
              <a:t> о получении военной поддержки А.И. </a:t>
            </a:r>
            <a:r>
              <a:rPr lang="ru-RU" sz="2400" b="1" dirty="0" err="1" smtClean="0">
                <a:solidFill>
                  <a:srgbClr val="0070C0"/>
                </a:solidFill>
              </a:rPr>
              <a:t>Дутова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635896" y="620713"/>
            <a:ext cx="5400154" cy="6048647"/>
          </a:xfrm>
        </p:spPr>
        <p:txBody>
          <a:bodyPr rtlCol="0">
            <a:normAutofit/>
          </a:bodyPr>
          <a:lstStyle/>
          <a:p>
            <a:pPr marL="0" indent="452438" algn="just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Лето 1918 – создание конной милиции (2 тыс. - 500 джигитов), юнкерская школа</a:t>
            </a:r>
          </a:p>
          <a:p>
            <a:pPr marL="0" indent="452438" algn="just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Июль 1918 - обращение </a:t>
            </a:r>
            <a:r>
              <a:rPr lang="ru-RU" sz="2000" b="1" dirty="0" err="1" smtClean="0">
                <a:solidFill>
                  <a:srgbClr val="0070C0"/>
                </a:solidFill>
              </a:rPr>
              <a:t>Ж.Досмухамедова</a:t>
            </a:r>
            <a:r>
              <a:rPr lang="ru-RU" sz="2000" b="1" dirty="0" smtClean="0">
                <a:solidFill>
                  <a:srgbClr val="0070C0"/>
                </a:solidFill>
              </a:rPr>
              <a:t> в </a:t>
            </a:r>
            <a:r>
              <a:rPr lang="ru-RU" sz="2000" b="1" dirty="0" err="1" smtClean="0">
                <a:solidFill>
                  <a:srgbClr val="0070C0"/>
                </a:solidFill>
              </a:rPr>
              <a:t>Комуч</a:t>
            </a:r>
            <a:r>
              <a:rPr lang="ru-RU" sz="2000" b="1" dirty="0" smtClean="0">
                <a:solidFill>
                  <a:srgbClr val="0070C0"/>
                </a:solidFill>
              </a:rPr>
              <a:t> о «суверенной власти» правительства </a:t>
            </a:r>
            <a:r>
              <a:rPr lang="ru-RU" sz="2000" b="1" dirty="0" err="1" smtClean="0">
                <a:solidFill>
                  <a:srgbClr val="0070C0"/>
                </a:solidFill>
              </a:rPr>
              <a:t>Оляята</a:t>
            </a:r>
            <a:r>
              <a:rPr lang="ru-RU" sz="2000" b="1" dirty="0" smtClean="0">
                <a:solidFill>
                  <a:srgbClr val="0070C0"/>
                </a:solidFill>
              </a:rPr>
              <a:t> до Учредительного собрания с предложением обмена послами.</a:t>
            </a:r>
          </a:p>
          <a:p>
            <a:pPr marL="0" indent="452438" algn="just" fontAlgn="auto"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70C0"/>
                </a:solidFill>
              </a:rPr>
              <a:t>Комуч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</a:rPr>
              <a:t>Букейханову</a:t>
            </a:r>
            <a:r>
              <a:rPr lang="ru-RU" sz="2000" b="1" dirty="0" smtClean="0">
                <a:solidFill>
                  <a:srgbClr val="0070C0"/>
                </a:solidFill>
              </a:rPr>
              <a:t>: за самоопределение народов и против сепаратизма </a:t>
            </a:r>
            <a:r>
              <a:rPr lang="ru-RU" sz="2000" b="1" dirty="0" err="1" smtClean="0">
                <a:solidFill>
                  <a:srgbClr val="0070C0"/>
                </a:solidFill>
              </a:rPr>
              <a:t>Досмухамедова</a:t>
            </a:r>
            <a:r>
              <a:rPr lang="ru-RU" sz="2000" b="1" dirty="0" smtClean="0">
                <a:solidFill>
                  <a:srgbClr val="0070C0"/>
                </a:solidFill>
              </a:rPr>
              <a:t>. </a:t>
            </a:r>
          </a:p>
          <a:p>
            <a:pPr marL="0" indent="452438" algn="just" fontAlgn="auto"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rgbClr val="0070C0"/>
                </a:solidFill>
              </a:rPr>
              <a:t>Букейханов</a:t>
            </a:r>
            <a:r>
              <a:rPr lang="ru-RU" sz="2000" b="1" dirty="0" smtClean="0">
                <a:solidFill>
                  <a:srgbClr val="0070C0"/>
                </a:solidFill>
              </a:rPr>
              <a:t>, </a:t>
            </a:r>
            <a:r>
              <a:rPr lang="ru-RU" sz="2000" b="1" dirty="0" err="1" smtClean="0">
                <a:solidFill>
                  <a:srgbClr val="0070C0"/>
                </a:solidFill>
              </a:rPr>
              <a:t>Таначев</a:t>
            </a:r>
            <a:r>
              <a:rPr lang="ru-RU" sz="2000" b="1" dirty="0" smtClean="0">
                <a:solidFill>
                  <a:srgbClr val="0070C0"/>
                </a:solidFill>
              </a:rPr>
              <a:t> и </a:t>
            </a:r>
            <a:r>
              <a:rPr lang="ru-RU" sz="2000" b="1" dirty="0" err="1" smtClean="0">
                <a:solidFill>
                  <a:srgbClr val="0070C0"/>
                </a:solidFill>
              </a:rPr>
              <a:t>Х.Досмухамедов</a:t>
            </a:r>
            <a:r>
              <a:rPr lang="ru-RU" sz="2000" b="1" dirty="0" smtClean="0">
                <a:solidFill>
                  <a:srgbClr val="0070C0"/>
                </a:solidFill>
              </a:rPr>
              <a:t> в </a:t>
            </a:r>
            <a:r>
              <a:rPr lang="ru-RU" sz="2000" b="1" dirty="0" err="1" smtClean="0">
                <a:solidFill>
                  <a:srgbClr val="0070C0"/>
                </a:solidFill>
              </a:rPr>
              <a:t>Комуч</a:t>
            </a:r>
            <a:r>
              <a:rPr lang="ru-RU" sz="2000" b="1" dirty="0" smtClean="0">
                <a:solidFill>
                  <a:srgbClr val="0070C0"/>
                </a:solidFill>
              </a:rPr>
              <a:t>: </a:t>
            </a:r>
            <a:r>
              <a:rPr lang="ru-RU" sz="2000" b="1" dirty="0" err="1" smtClean="0">
                <a:solidFill>
                  <a:srgbClr val="0070C0"/>
                </a:solidFill>
              </a:rPr>
              <a:t>Оляят</a:t>
            </a:r>
            <a:r>
              <a:rPr lang="ru-RU" sz="2000" b="1" dirty="0" smtClean="0">
                <a:solidFill>
                  <a:srgbClr val="0070C0"/>
                </a:solidFill>
              </a:rPr>
              <a:t> и вся автономия </a:t>
            </a:r>
            <a:r>
              <a:rPr lang="ru-RU" sz="2000" b="1" dirty="0" err="1" smtClean="0">
                <a:solidFill>
                  <a:srgbClr val="0070C0"/>
                </a:solidFill>
              </a:rPr>
              <a:t>Алаш</a:t>
            </a:r>
            <a:r>
              <a:rPr lang="ru-RU" sz="2000" b="1" dirty="0" smtClean="0">
                <a:solidFill>
                  <a:srgbClr val="0070C0"/>
                </a:solidFill>
              </a:rPr>
              <a:t> сохраняют земства образца февраля 1917 г.</a:t>
            </a:r>
          </a:p>
          <a:p>
            <a:pPr marL="0" indent="452438" algn="just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Уполномоченные </a:t>
            </a:r>
            <a:r>
              <a:rPr lang="ru-RU" sz="2000" b="1" dirty="0" err="1" smtClean="0">
                <a:solidFill>
                  <a:srgbClr val="0070C0"/>
                </a:solidFill>
              </a:rPr>
              <a:t>Комуча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just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Август – </a:t>
            </a:r>
            <a:r>
              <a:rPr lang="ru-RU" sz="2000" b="1" dirty="0" err="1" smtClean="0">
                <a:solidFill>
                  <a:srgbClr val="0070C0"/>
                </a:solidFill>
              </a:rPr>
              <a:t>М.Чокаев</a:t>
            </a:r>
            <a:r>
              <a:rPr lang="ru-RU" sz="2000" b="1" dirty="0" smtClean="0">
                <a:solidFill>
                  <a:srgbClr val="0070C0"/>
                </a:solidFill>
              </a:rPr>
              <a:t>: </a:t>
            </a:r>
            <a:r>
              <a:rPr lang="ru-RU" sz="2000" b="1" dirty="0" err="1" smtClean="0">
                <a:solidFill>
                  <a:srgbClr val="0070C0"/>
                </a:solidFill>
              </a:rPr>
              <a:t>Оляят</a:t>
            </a:r>
            <a:r>
              <a:rPr lang="ru-RU" sz="2000" b="1" dirty="0" smtClean="0">
                <a:solidFill>
                  <a:srgbClr val="0070C0"/>
                </a:solidFill>
              </a:rPr>
              <a:t> – отдел </a:t>
            </a:r>
            <a:r>
              <a:rPr lang="ru-RU" sz="2000" b="1" dirty="0" err="1" smtClean="0">
                <a:solidFill>
                  <a:srgbClr val="0070C0"/>
                </a:solidFill>
              </a:rPr>
              <a:t>Алаш-Орды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86021" name="Picture 4" descr="1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924175"/>
            <a:ext cx="2317750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8003232" cy="576064"/>
          </a:xfrm>
        </p:spPr>
        <p:txBody>
          <a:bodyPr/>
          <a:lstStyle/>
          <a:p>
            <a:r>
              <a:rPr lang="ru-RU" sz="3200" b="1" dirty="0" err="1" smtClean="0">
                <a:solidFill>
                  <a:srgbClr val="0070C0"/>
                </a:solidFill>
              </a:rPr>
              <a:t>А.Букейханов</a:t>
            </a:r>
            <a:r>
              <a:rPr lang="ru-RU" sz="3200" b="1" dirty="0" smtClean="0">
                <a:solidFill>
                  <a:srgbClr val="0070C0"/>
                </a:solidFill>
              </a:rPr>
              <a:t> 12 сентября 1918 г., Уфа: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976664"/>
          </a:xfrm>
        </p:spPr>
        <p:txBody>
          <a:bodyPr/>
          <a:lstStyle/>
          <a:p>
            <a:pPr marL="0" indent="452438" algn="just"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«Мы — инородцы старой самодержавной России, примкнули к демократической части России, республиканской России, </a:t>
            </a:r>
            <a:r>
              <a:rPr lang="ru-RU" sz="2000" b="1" dirty="0" smtClean="0">
                <a:solidFill>
                  <a:srgbClr val="0070C0"/>
                </a:solidFill>
              </a:rPr>
              <a:t>мы ждали, чаяли, что надежды на народовластие будут осуществлены Всероссийским Учредительным собранием, избранным свободно на основах всеобщего избирательного права, но наши мечты оказались разбитыми, как и мечты всех демократов России.</a:t>
            </a:r>
            <a:r>
              <a:rPr lang="ru-RU" sz="2000" dirty="0" smtClean="0">
                <a:solidFill>
                  <a:srgbClr val="0070C0"/>
                </a:solidFill>
              </a:rPr>
              <a:t> …Вот в этих обстоятельствах создаются областные правительства, которые совершенно необходимы; </a:t>
            </a:r>
            <a:r>
              <a:rPr lang="ru-RU" sz="2000" b="1" dirty="0" smtClean="0">
                <a:solidFill>
                  <a:srgbClr val="0070C0"/>
                </a:solidFill>
              </a:rPr>
              <a:t>если бы не создались областные правительства, в освобождающейся от большевиков России совершенно нельзя было бы ею управлять. </a:t>
            </a:r>
          </a:p>
          <a:p>
            <a:pPr marL="0" indent="452438" algn="just"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… Те организации, от имени которых я выступаю, не являются представителями сепаратизма, </a:t>
            </a:r>
            <a:r>
              <a:rPr lang="ru-RU" sz="2000" dirty="0" smtClean="0">
                <a:solidFill>
                  <a:srgbClr val="0070C0"/>
                </a:solidFill>
              </a:rPr>
              <a:t>а они мыслят, что они составляют часть единой России, что автономные области в концерте мировых держав не могут играть никакой роли, если бы они захотели создать какое-нибудь маленькое сепаратное государство. </a:t>
            </a:r>
            <a:r>
              <a:rPr lang="ru-RU" sz="2000" b="1" dirty="0" smtClean="0">
                <a:solidFill>
                  <a:srgbClr val="0070C0"/>
                </a:solidFill>
              </a:rPr>
              <a:t>Мы едины с демократической федеративной республикой Россией, мы мыслим себя только частью единой России. </a:t>
            </a:r>
            <a:r>
              <a:rPr lang="ru-RU" sz="2000" dirty="0" smtClean="0">
                <a:solidFill>
                  <a:srgbClr val="0070C0"/>
                </a:solidFill>
              </a:rPr>
              <a:t>… Россия федеративная, демократическая, единая, и мы пойдем с русским народом, чтобы создать великую, счастливую Россию». </a:t>
            </a:r>
            <a:endParaRPr lang="ru-RU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Заголовок 1"/>
          <p:cNvSpPr>
            <a:spLocks noGrp="1"/>
          </p:cNvSpPr>
          <p:nvPr>
            <p:ph type="title"/>
          </p:nvPr>
        </p:nvSpPr>
        <p:spPr>
          <a:xfrm>
            <a:off x="395288" y="0"/>
            <a:ext cx="8291512" cy="981075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/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Государственное совещание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(Уфа, 8-23 сентября 1918 г.)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endParaRPr lang="ru-RU" sz="3600" b="1" dirty="0" smtClean="0">
              <a:solidFill>
                <a:srgbClr val="0070C0"/>
              </a:solidFill>
            </a:endParaRPr>
          </a:p>
        </p:txBody>
      </p:sp>
      <p:sp>
        <p:nvSpPr>
          <p:cNvPr id="87043" name="Содержимое 2"/>
          <p:cNvSpPr>
            <a:spLocks noGrp="1"/>
          </p:cNvSpPr>
          <p:nvPr>
            <p:ph idx="1"/>
          </p:nvPr>
        </p:nvSpPr>
        <p:spPr>
          <a:xfrm>
            <a:off x="323850" y="981075"/>
            <a:ext cx="8712200" cy="5876925"/>
          </a:xfrm>
        </p:spPr>
        <p:txBody>
          <a:bodyPr/>
          <a:lstStyle/>
          <a:p>
            <a:pPr marL="0" indent="452438" algn="just">
              <a:buFont typeface="Arial" pitchFamily="34" charset="0"/>
              <a:buNone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452438" algn="just">
              <a:buFont typeface="Arial" pitchFamily="34" charset="0"/>
              <a:buNone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452438" algn="just">
              <a:buFont typeface="Arial" pitchFamily="34" charset="0"/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r">
              <a:buFont typeface="Arial" pitchFamily="34" charset="0"/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r">
              <a:buFont typeface="Arial" pitchFamily="34" charset="0"/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11.09.1918</a:t>
            </a:r>
          </a:p>
          <a:p>
            <a:pPr marL="0" indent="452438" algn="r">
              <a:buFont typeface="Arial" pitchFamily="34" charset="0"/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r">
              <a:buFont typeface="Arial" pitchFamily="34" charset="0"/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r">
              <a:buFont typeface="Arial" pitchFamily="34" charset="0"/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just">
              <a:buFont typeface="Arial" pitchFamily="34" charset="0"/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just">
              <a:buFont typeface="Arial" pitchFamily="34" charset="0"/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452438" algn="just">
              <a:buFont typeface="Arial" pitchFamily="34" charset="0"/>
              <a:buNone/>
            </a:pPr>
            <a:endParaRPr lang="ru-RU" dirty="0" smtClean="0">
              <a:solidFill>
                <a:srgbClr val="0070C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116013" y="1052513"/>
            <a:ext cx="5111750" cy="3313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/>
              <a:t>Комуч</a:t>
            </a:r>
            <a:r>
              <a:rPr lang="ru-RU" sz="2000" b="1" dirty="0"/>
              <a:t> (</a:t>
            </a:r>
            <a:r>
              <a:rPr lang="ru-RU" sz="2000" b="1" dirty="0" err="1"/>
              <a:t>Вольский</a:t>
            </a:r>
            <a:r>
              <a:rPr lang="ru-RU" sz="2000" b="1" dirty="0"/>
              <a:t>), Сибирское правительство (Вологодский), </a:t>
            </a:r>
            <a:r>
              <a:rPr lang="ru-RU" sz="2000" b="1" dirty="0" err="1">
                <a:solidFill>
                  <a:srgbClr val="FF0000"/>
                </a:solidFill>
              </a:rPr>
              <a:t>Алашская</a:t>
            </a:r>
            <a:r>
              <a:rPr lang="ru-RU" sz="2000" b="1" dirty="0">
                <a:solidFill>
                  <a:srgbClr val="FF0000"/>
                </a:solidFill>
              </a:rPr>
              <a:t> автономия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FF0000"/>
                </a:solidFill>
              </a:rPr>
              <a:t>(</a:t>
            </a:r>
            <a:r>
              <a:rPr lang="ru-RU" sz="2000" b="1" dirty="0" err="1">
                <a:solidFill>
                  <a:srgbClr val="FF0000"/>
                </a:solidFill>
              </a:rPr>
              <a:t>Букейханов</a:t>
            </a:r>
            <a:r>
              <a:rPr lang="ru-RU" sz="2000" b="1" dirty="0">
                <a:solidFill>
                  <a:srgbClr val="FF0000"/>
                </a:solidFill>
              </a:rPr>
              <a:t>)</a:t>
            </a:r>
            <a:r>
              <a:rPr lang="ru-RU" sz="2000" b="1" dirty="0"/>
              <a:t>, </a:t>
            </a:r>
            <a:r>
              <a:rPr lang="ru-RU" sz="2000" b="1" dirty="0" err="1"/>
              <a:t>Кокандская</a:t>
            </a:r>
            <a:r>
              <a:rPr lang="ru-RU" sz="2000" b="1" dirty="0"/>
              <a:t> </a:t>
            </a:r>
            <a:r>
              <a:rPr lang="ru-RU" sz="2000" b="1" dirty="0" err="1"/>
              <a:t>автономия</a:t>
            </a:r>
            <a:r>
              <a:rPr lang="ru-RU" sz="2000" b="1" dirty="0"/>
              <a:t> (</a:t>
            </a:r>
            <a:r>
              <a:rPr lang="ru-RU" sz="2000" b="1" dirty="0" err="1"/>
              <a:t>Чокаев</a:t>
            </a:r>
            <a:r>
              <a:rPr lang="ru-RU" sz="2000" b="1" dirty="0"/>
              <a:t>), Башкирская автономия (</a:t>
            </a:r>
            <a:r>
              <a:rPr lang="ru-RU" sz="2000" b="1" dirty="0" err="1"/>
              <a:t>Валидов</a:t>
            </a:r>
            <a:r>
              <a:rPr lang="ru-RU" sz="2000" b="1" dirty="0"/>
              <a:t>), Уральское войсковое правительство (Фомичев)</a:t>
            </a:r>
          </a:p>
        </p:txBody>
      </p:sp>
      <p:cxnSp>
        <p:nvCxnSpPr>
          <p:cNvPr id="6" name="Прямая со стрелкой 5"/>
          <p:cNvCxnSpPr>
            <a:endCxn id="9" idx="0"/>
          </p:cNvCxnSpPr>
          <p:nvPr/>
        </p:nvCxnSpPr>
        <p:spPr>
          <a:xfrm flipH="1">
            <a:off x="2159000" y="4365625"/>
            <a:ext cx="1333500" cy="6477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39750" y="5013325"/>
            <a:ext cx="3240088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Директория (</a:t>
            </a:r>
            <a:r>
              <a:rPr lang="ru-RU" b="1" dirty="0" err="1"/>
              <a:t>Авксентьев</a:t>
            </a:r>
            <a:r>
              <a:rPr lang="ru-RU" b="1" dirty="0"/>
              <a:t>),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Народная армия</a:t>
            </a:r>
          </a:p>
        </p:txBody>
      </p:sp>
      <p:cxnSp>
        <p:nvCxnSpPr>
          <p:cNvPr id="15" name="Соединительная линия уступом 14"/>
          <p:cNvCxnSpPr/>
          <p:nvPr/>
        </p:nvCxnSpPr>
        <p:spPr>
          <a:xfrm>
            <a:off x="4859338" y="2133600"/>
            <a:ext cx="3025775" cy="1439863"/>
          </a:xfrm>
          <a:prstGeom prst="bentConnector3">
            <a:avLst>
              <a:gd name="adj1" fmla="val 50000"/>
            </a:avLst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7812088" y="3573463"/>
            <a:ext cx="288925" cy="19431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endCxn id="45" idx="0"/>
          </p:cNvCxnSpPr>
          <p:nvPr/>
        </p:nvCxnSpPr>
        <p:spPr>
          <a:xfrm flipH="1">
            <a:off x="5256213" y="3644900"/>
            <a:ext cx="2484437" cy="12969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4211638" y="4941888"/>
            <a:ext cx="2089150" cy="16557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/>
              <a:t>Алаш-Орда</a:t>
            </a:r>
            <a:r>
              <a:rPr lang="ru-RU" b="1" dirty="0"/>
              <a:t> – единственный орган власти в автономии (</a:t>
            </a:r>
            <a:r>
              <a:rPr lang="ru-RU" b="1" dirty="0" err="1"/>
              <a:t>Букейханов</a:t>
            </a:r>
            <a:r>
              <a:rPr lang="ru-RU" b="1" dirty="0"/>
              <a:t>)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164388" y="5516563"/>
            <a:ext cx="1979612" cy="1225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Западная часть </a:t>
            </a:r>
            <a:r>
              <a:rPr lang="ru-RU" b="1" dirty="0" err="1"/>
              <a:t>Алаш</a:t>
            </a:r>
            <a:r>
              <a:rPr lang="ru-RU" b="1" dirty="0"/>
              <a:t> (</a:t>
            </a:r>
            <a:r>
              <a:rPr lang="ru-RU" b="1" dirty="0" err="1"/>
              <a:t>Досмухамедов</a:t>
            </a:r>
            <a:r>
              <a:rPr lang="ru-RU" b="1" dirty="0"/>
              <a:t>)</a:t>
            </a:r>
          </a:p>
        </p:txBody>
      </p:sp>
      <p:cxnSp>
        <p:nvCxnSpPr>
          <p:cNvPr id="55" name="Прямая со стрелкой 54"/>
          <p:cNvCxnSpPr>
            <a:stCxn id="9" idx="3"/>
          </p:cNvCxnSpPr>
          <p:nvPr/>
        </p:nvCxnSpPr>
        <p:spPr>
          <a:xfrm>
            <a:off x="3779838" y="5661025"/>
            <a:ext cx="504825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stCxn id="45" idx="3"/>
            <a:endCxn id="47" idx="1"/>
          </p:cNvCxnSpPr>
          <p:nvPr/>
        </p:nvCxnSpPr>
        <p:spPr>
          <a:xfrm>
            <a:off x="6300788" y="5768975"/>
            <a:ext cx="863600" cy="3603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8651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</a:rPr>
              <a:t>Автономия </a:t>
            </a:r>
            <a:r>
              <a:rPr lang="ru-RU" b="1" dirty="0" err="1" smtClean="0">
                <a:solidFill>
                  <a:srgbClr val="0070C0"/>
                </a:solidFill>
              </a:rPr>
              <a:t>Алаш</a:t>
            </a:r>
            <a:r>
              <a:rPr lang="ru-RU" b="1" dirty="0" smtClean="0">
                <a:solidFill>
                  <a:srgbClr val="0070C0"/>
                </a:solidFill>
              </a:rPr>
              <a:t>: западная часть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89091" name="Содержимое 2"/>
          <p:cNvSpPr>
            <a:spLocks noGrp="1"/>
          </p:cNvSpPr>
          <p:nvPr>
            <p:ph idx="1"/>
          </p:nvPr>
        </p:nvSpPr>
        <p:spPr>
          <a:xfrm>
            <a:off x="179388" y="1484313"/>
            <a:ext cx="3240484" cy="3475509"/>
          </a:xfrm>
        </p:spPr>
        <p:txBody>
          <a:bodyPr/>
          <a:lstStyle/>
          <a:p>
            <a:pPr algn="just">
              <a:buFont typeface="Arial" pitchFamily="34" charset="0"/>
              <a:buNone/>
            </a:pPr>
            <a:endParaRPr lang="ru-RU" dirty="0" smtClean="0"/>
          </a:p>
        </p:txBody>
      </p:sp>
      <p:pic>
        <p:nvPicPr>
          <p:cNvPr id="89092" name="Picture 2" descr="Печать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875"/>
            <a:ext cx="3419872" cy="3546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3" name="Прямоугольник 4"/>
          <p:cNvSpPr>
            <a:spLocks noChangeArrowheads="1"/>
          </p:cNvSpPr>
          <p:nvPr/>
        </p:nvSpPr>
        <p:spPr bwMode="auto">
          <a:xfrm>
            <a:off x="3779912" y="908050"/>
            <a:ext cx="5112568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2438" algn="just"/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Создана «ввиду военного времени и слабого развития путей сообщения» для управления </a:t>
            </a:r>
            <a:r>
              <a:rPr lang="ru-RU" sz="2000" b="1" dirty="0" err="1">
                <a:solidFill>
                  <a:srgbClr val="0070C0"/>
                </a:solidFill>
                <a:latin typeface="Calibri" pitchFamily="34" charset="0"/>
              </a:rPr>
              <a:t>Букеевской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 ордой, </a:t>
            </a:r>
            <a:r>
              <a:rPr lang="ru-RU" sz="2000" b="1" dirty="0" err="1">
                <a:solidFill>
                  <a:srgbClr val="0070C0"/>
                </a:solidFill>
                <a:latin typeface="Calibri" pitchFamily="34" charset="0"/>
              </a:rPr>
              <a:t>Уильским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Calibri" pitchFamily="34" charset="0"/>
              </a:rPr>
              <a:t>Оляятом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, Мангышлакским уездом Закаспийской области, Актюбинским и </a:t>
            </a:r>
            <a:r>
              <a:rPr lang="ru-RU" sz="2000" b="1" dirty="0" err="1">
                <a:solidFill>
                  <a:srgbClr val="0070C0"/>
                </a:solidFill>
                <a:latin typeface="Calibri" pitchFamily="34" charset="0"/>
              </a:rPr>
              <a:t>Иргизским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 уездами Тургайской области.</a:t>
            </a:r>
          </a:p>
          <a:p>
            <a:pPr indent="452438" algn="just"/>
            <a:r>
              <a:rPr lang="ru-RU" sz="2000" b="1" dirty="0" err="1">
                <a:solidFill>
                  <a:srgbClr val="0070C0"/>
                </a:solidFill>
                <a:latin typeface="Calibri" pitchFamily="34" charset="0"/>
              </a:rPr>
              <a:t>Ж.Досмухамедов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 известил Оренбург и Омск о самостоятельности в чрезвычайных ситуациях и при разрыве связи с </a:t>
            </a:r>
            <a:r>
              <a:rPr lang="ru-RU" sz="2000" b="1" dirty="0" err="1">
                <a:solidFill>
                  <a:srgbClr val="0070C0"/>
                </a:solidFill>
                <a:latin typeface="Calibri" pitchFamily="34" charset="0"/>
              </a:rPr>
              <a:t>Алаш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-Ордой.</a:t>
            </a:r>
          </a:p>
          <a:p>
            <a:pPr indent="452438" algn="just"/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Декабрь 1918 – восстание 300 джигитов в </a:t>
            </a:r>
            <a:r>
              <a:rPr lang="ru-RU" sz="2000" b="1" dirty="0" err="1">
                <a:solidFill>
                  <a:srgbClr val="0070C0"/>
                </a:solidFill>
                <a:latin typeface="Calibri" pitchFamily="34" charset="0"/>
              </a:rPr>
              <a:t>Жамбейты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 подавлено приглашенными уральскими казаками. Обращение </a:t>
            </a:r>
            <a:r>
              <a:rPr lang="ru-RU" sz="2000" b="1" dirty="0" err="1">
                <a:solidFill>
                  <a:srgbClr val="0070C0"/>
                </a:solidFill>
                <a:latin typeface="Calibri" pitchFamily="34" charset="0"/>
              </a:rPr>
              <a:t>Ж.Досмухамедова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 за помощью к Колчаку.</a:t>
            </a:r>
          </a:p>
          <a:p>
            <a:pPr indent="452438" algn="just"/>
            <a:r>
              <a:rPr lang="ru-RU" sz="2000" b="1" dirty="0">
                <a:solidFill>
                  <a:srgbClr val="0070C0"/>
                </a:solidFill>
                <a:latin typeface="Calibri" pitchFamily="34" charset="0"/>
              </a:rPr>
              <a:t>24 января 1919 – советские части заняли Уральск.</a:t>
            </a:r>
          </a:p>
          <a:p>
            <a:pPr indent="452438" algn="just"/>
            <a:endParaRPr lang="ru-RU" sz="2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052736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Единство территории и власти, демократический выбор 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544616"/>
          </a:xfrm>
        </p:spPr>
        <p:txBody>
          <a:bodyPr/>
          <a:lstStyle/>
          <a:p>
            <a:pPr marL="0" indent="452438" algn="just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Уже в краткосрочной истории </a:t>
            </a:r>
            <a:r>
              <a:rPr lang="ru-RU" sz="1800" dirty="0" err="1" smtClean="0">
                <a:solidFill>
                  <a:srgbClr val="0070C0"/>
                </a:solidFill>
              </a:rPr>
              <a:t>Алаш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800" b="1" dirty="0" smtClean="0">
                <a:solidFill>
                  <a:srgbClr val="0070C0"/>
                </a:solidFill>
              </a:rPr>
              <a:t>реализовался первый опыт легитимного и коллегиального утверждения современных для начала XX века демократических государственных институтов</a:t>
            </a:r>
            <a:r>
              <a:rPr lang="ru-RU" sz="1800" dirty="0" smtClean="0">
                <a:solidFill>
                  <a:srgbClr val="0070C0"/>
                </a:solidFill>
              </a:rPr>
              <a:t>, связанный с отказом от попыток реконструировать архаичный </a:t>
            </a:r>
            <a:r>
              <a:rPr lang="ru-RU" sz="1800" dirty="0" err="1" smtClean="0">
                <a:solidFill>
                  <a:srgbClr val="0070C0"/>
                </a:solidFill>
              </a:rPr>
              <a:t>псевдомонархический</a:t>
            </a:r>
            <a:r>
              <a:rPr lang="ru-RU" sz="1800" dirty="0" smtClean="0">
                <a:solidFill>
                  <a:srgbClr val="0070C0"/>
                </a:solidFill>
              </a:rPr>
              <a:t> режим в территориально ограниченном локусе.</a:t>
            </a:r>
          </a:p>
          <a:p>
            <a:pPr marL="0" indent="452438" algn="just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Даже в период Гражданской войны, когда объективно демократические институты и формы сводятся к минимуму, </a:t>
            </a:r>
            <a:r>
              <a:rPr lang="ru-RU" sz="1800" dirty="0" err="1" smtClean="0">
                <a:solidFill>
                  <a:srgbClr val="0070C0"/>
                </a:solidFill>
              </a:rPr>
              <a:t>Алаш-Орда</a:t>
            </a:r>
            <a:r>
              <a:rPr lang="ru-RU" sz="1800" dirty="0" smtClean="0">
                <a:solidFill>
                  <a:srgbClr val="0070C0"/>
                </a:solidFill>
              </a:rPr>
              <a:t> выдержала экзамен на политическую зрелость. Прежде всего, необходимо еще раз подчеркнуть: </a:t>
            </a:r>
            <a:r>
              <a:rPr lang="ru-RU" sz="1800" b="1" dirty="0" smtClean="0">
                <a:solidFill>
                  <a:srgbClr val="0070C0"/>
                </a:solidFill>
              </a:rPr>
              <a:t>А.Н. </a:t>
            </a:r>
            <a:r>
              <a:rPr lang="ru-RU" sz="1800" b="1" dirty="0" err="1" smtClean="0">
                <a:solidFill>
                  <a:srgbClr val="0070C0"/>
                </a:solidFill>
              </a:rPr>
              <a:t>Букейханов</a:t>
            </a:r>
            <a:r>
              <a:rPr lang="ru-RU" sz="1800" b="1" dirty="0" smtClean="0">
                <a:solidFill>
                  <a:srgbClr val="0070C0"/>
                </a:solidFill>
              </a:rPr>
              <a:t> и его ближайшие сторонники обеспечили единство территории и политического устройства автономии </a:t>
            </a:r>
            <a:r>
              <a:rPr lang="ru-RU" sz="1800" b="1" dirty="0" err="1" smtClean="0">
                <a:solidFill>
                  <a:srgbClr val="0070C0"/>
                </a:solidFill>
              </a:rPr>
              <a:t>Алаш</a:t>
            </a:r>
            <a:r>
              <a:rPr lang="ru-RU" sz="1800" dirty="0" smtClean="0">
                <a:solidFill>
                  <a:srgbClr val="0070C0"/>
                </a:solidFill>
              </a:rPr>
              <a:t>, убедив руководство </a:t>
            </a:r>
            <a:r>
              <a:rPr lang="ru-RU" sz="1800" dirty="0" err="1" smtClean="0">
                <a:solidFill>
                  <a:srgbClr val="0070C0"/>
                </a:solidFill>
              </a:rPr>
              <a:t>Уильского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</a:rPr>
              <a:t>Оляята</a:t>
            </a:r>
            <a:r>
              <a:rPr lang="ru-RU" sz="1800" dirty="0" smtClean="0">
                <a:solidFill>
                  <a:srgbClr val="0070C0"/>
                </a:solidFill>
              </a:rPr>
              <a:t> в необходимости организационно-политической консолидации в условиях войны. </a:t>
            </a:r>
            <a:r>
              <a:rPr lang="ru-RU" sz="1800" b="1" dirty="0" smtClean="0">
                <a:solidFill>
                  <a:srgbClr val="0070C0"/>
                </a:solidFill>
              </a:rPr>
              <a:t>Это имело принципиальное значение не только для взаимодействия с разнообразными политическими и военными партнерами на пространствах распавшейся империи, но и для обеспечения социально-политического и культурного единства Казахстана. </a:t>
            </a:r>
            <a:r>
              <a:rPr lang="ru-RU" sz="1800" dirty="0" smtClean="0">
                <a:solidFill>
                  <a:srgbClr val="0070C0"/>
                </a:solidFill>
              </a:rPr>
              <a:t>Восточного отделения </a:t>
            </a:r>
            <a:r>
              <a:rPr lang="ru-RU" sz="1800" dirty="0" err="1" smtClean="0">
                <a:solidFill>
                  <a:srgbClr val="0070C0"/>
                </a:solidFill>
              </a:rPr>
              <a:t>Алаш-Орды</a:t>
            </a:r>
            <a:r>
              <a:rPr lang="ru-RU" sz="1800" dirty="0" smtClean="0">
                <a:solidFill>
                  <a:srgbClr val="0070C0"/>
                </a:solidFill>
              </a:rPr>
              <a:t> не было. Западное отделение </a:t>
            </a:r>
            <a:r>
              <a:rPr lang="ru-RU" sz="1800" dirty="0" err="1" smtClean="0">
                <a:solidFill>
                  <a:srgbClr val="0070C0"/>
                </a:solidFill>
              </a:rPr>
              <a:t>Алаш-Орды</a:t>
            </a:r>
            <a:r>
              <a:rPr lang="ru-RU" sz="1800" dirty="0" smtClean="0">
                <a:solidFill>
                  <a:srgbClr val="0070C0"/>
                </a:solidFill>
              </a:rPr>
              <a:t> находилось в ведении и подчинении </a:t>
            </a:r>
            <a:r>
              <a:rPr lang="ru-RU" sz="1800" b="1" dirty="0" err="1" smtClean="0">
                <a:solidFill>
                  <a:srgbClr val="0070C0"/>
                </a:solidFill>
              </a:rPr>
              <a:t>общеказахского</a:t>
            </a:r>
            <a:r>
              <a:rPr lang="ru-RU" sz="1800" b="1" dirty="0" smtClean="0">
                <a:solidFill>
                  <a:srgbClr val="0070C0"/>
                </a:solidFill>
              </a:rPr>
              <a:t> правительства автономии, дислоцировавшегося в бывшей Заречной слободке Семипалатинска, которая получила славное имя </a:t>
            </a:r>
            <a:r>
              <a:rPr lang="ru-RU" sz="1800" b="1" dirty="0" err="1" smtClean="0">
                <a:solidFill>
                  <a:srgbClr val="0070C0"/>
                </a:solidFill>
              </a:rPr>
              <a:t>Алаш</a:t>
            </a:r>
            <a:r>
              <a:rPr lang="ru-RU" sz="1800" b="1" dirty="0" smtClean="0">
                <a:solidFill>
                  <a:srgbClr val="0070C0"/>
                </a:solidFill>
              </a:rPr>
              <a:t>. </a:t>
            </a:r>
          </a:p>
          <a:p>
            <a:pPr marL="0" indent="0" algn="just"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931224" cy="648072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Устройство автономии </a:t>
            </a:r>
            <a:r>
              <a:rPr lang="ru-RU" b="1" dirty="0" err="1" smtClean="0">
                <a:solidFill>
                  <a:srgbClr val="0070C0"/>
                </a:solidFill>
              </a:rPr>
              <a:t>Алаш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8964488" cy="5760640"/>
          </a:xfrm>
        </p:spPr>
        <p:txBody>
          <a:bodyPr/>
          <a:lstStyle/>
          <a:p>
            <a:pPr marL="0" indent="452438" algn="ctr"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99792" y="836712"/>
            <a:ext cx="3312368" cy="1274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Алаш-Орда</a:t>
            </a:r>
            <a:r>
              <a:rPr lang="ru-RU" sz="2800" b="1" dirty="0" smtClean="0"/>
              <a:t> – правительство, </a:t>
            </a:r>
          </a:p>
          <a:p>
            <a:pPr algn="ctr"/>
            <a:r>
              <a:rPr lang="ru-RU" sz="2800" b="1" dirty="0" smtClean="0"/>
              <a:t>г. </a:t>
            </a:r>
            <a:r>
              <a:rPr lang="ru-RU" sz="2800" b="1" dirty="0" err="1" smtClean="0"/>
              <a:t>Алаш</a:t>
            </a:r>
            <a:endParaRPr lang="ru-RU" sz="28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763688" y="2132856"/>
            <a:ext cx="2088232" cy="432048"/>
          </a:xfrm>
          <a:prstGeom prst="straightConnector1">
            <a:avLst/>
          </a:prstGeom>
          <a:ln w="158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21" idx="0"/>
          </p:cNvCxnSpPr>
          <p:nvPr/>
        </p:nvCxnSpPr>
        <p:spPr>
          <a:xfrm>
            <a:off x="5220072" y="2132856"/>
            <a:ext cx="2376264" cy="720080"/>
          </a:xfrm>
          <a:prstGeom prst="straightConnector1">
            <a:avLst/>
          </a:prstGeom>
          <a:ln w="158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572000" y="2132856"/>
            <a:ext cx="0" cy="1008112"/>
          </a:xfrm>
          <a:prstGeom prst="straightConnector1">
            <a:avLst/>
          </a:prstGeom>
          <a:ln w="158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0" y="2564904"/>
            <a:ext cx="2987824" cy="295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Органы самоуправления – земства на основе отделов (комитетов) </a:t>
            </a:r>
            <a:r>
              <a:rPr lang="ru-RU" sz="2400" b="1" dirty="0" err="1" smtClean="0"/>
              <a:t>Алаш</a:t>
            </a:r>
            <a:endParaRPr lang="ru-RU" sz="2400" b="1" dirty="0"/>
          </a:p>
        </p:txBody>
      </p:sp>
      <p:sp>
        <p:nvSpPr>
          <p:cNvPr id="20" name="Овал 19"/>
          <p:cNvSpPr/>
          <p:nvPr/>
        </p:nvSpPr>
        <p:spPr>
          <a:xfrm>
            <a:off x="2987824" y="3140968"/>
            <a:ext cx="3168352" cy="31683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/>
              <a:t>«Внешнеполитические» (переговорные) и силовые структуры – суд, милиция, военные отряды </a:t>
            </a:r>
            <a:endParaRPr lang="ru-RU" sz="2300" b="1" dirty="0"/>
          </a:p>
        </p:txBody>
      </p:sp>
      <p:sp>
        <p:nvSpPr>
          <p:cNvPr id="21" name="Овал 20"/>
          <p:cNvSpPr/>
          <p:nvPr/>
        </p:nvSpPr>
        <p:spPr>
          <a:xfrm>
            <a:off x="6228184" y="2852936"/>
            <a:ext cx="2736304" cy="2880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Социально-экономические, культурные органы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686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18487" cy="6492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70C0"/>
                </a:solidFill>
              </a:rPr>
              <a:t>Алаш-Орда</a:t>
            </a:r>
            <a:r>
              <a:rPr lang="ru-RU" b="1" dirty="0" smtClean="0">
                <a:solidFill>
                  <a:srgbClr val="0070C0"/>
                </a:solidFill>
              </a:rPr>
              <a:t> (г. </a:t>
            </a:r>
            <a:r>
              <a:rPr lang="ru-RU" b="1" dirty="0" err="1" smtClean="0">
                <a:solidFill>
                  <a:srgbClr val="0070C0"/>
                </a:solidFill>
              </a:rPr>
              <a:t>Алаш</a:t>
            </a:r>
            <a:r>
              <a:rPr lang="ru-RU" b="1" dirty="0" smtClean="0">
                <a:solidFill>
                  <a:srgbClr val="0070C0"/>
                </a:solidFill>
              </a:rPr>
              <a:t>)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981075"/>
            <a:ext cx="8642350" cy="5688013"/>
          </a:xfrm>
        </p:spPr>
        <p:txBody>
          <a:bodyPr>
            <a:normAutofit fontScale="92500" lnSpcReduction="10000"/>
          </a:bodyPr>
          <a:lstStyle/>
          <a:p>
            <a:pPr marL="0" indent="452438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Октябрь 1918 – восстановление казахского суда, передача земельных дел земским управам (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Марсеков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Габбасов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Козбагаров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), сбор кибиточной подати</a:t>
            </a:r>
          </a:p>
          <a:p>
            <a:pPr marL="0" indent="452438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 ноября - Юридическое совещание при Директории утвердило указ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Алаш-Орде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об упразднении автономии, ввело должность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Главноуполномоченного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 управлению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Алашем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создана «особая комиссия по выработке положения об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Алашском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представительном органе и выборах в него» (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Букейханов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др.).</a:t>
            </a:r>
          </a:p>
          <a:p>
            <a:pPr marL="0" indent="452438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Конец 1918 - создан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Алашский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союз развития национального хозяйства и фабрично-заводской промышленности (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Марсеков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едет во Владивосток).</a:t>
            </a:r>
          </a:p>
          <a:p>
            <a:pPr marL="0" indent="452438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Февраль 1919 – совещание в Омске.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Букейханов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суд, земля и милиция. Доклад МВД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Гаттенбергеру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формирование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алашских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частей - добровольческих, по типу казачьих, необходимость доверия.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Таначев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Главноуполномоченный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 правах генерал-губернатора или с правами статс-секретаря Индии. </a:t>
            </a:r>
          </a:p>
          <a:p>
            <a:pPr marL="0" indent="452438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Весна 1919 - ходатайства в Омск об освобождении от подводной повинности, выделении ссуды Семиречью. Сентябрь – СМ А.В. Колчака постановил выделить 44979500 руб., передано через военное министерство 5 млн. руб.</a:t>
            </a:r>
          </a:p>
          <a:p>
            <a:pPr marL="0" indent="452438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Август – Колчак утвердил Положение о казахском суде</a:t>
            </a:r>
          </a:p>
          <a:p>
            <a:pPr marL="0" indent="452438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2438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>
              <a:solidFill>
                <a:srgbClr val="0070C0"/>
              </a:solidFill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ru-RU" smtClean="0"/>
          </a:p>
        </p:txBody>
      </p:sp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8713787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686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>
              <a:solidFill>
                <a:srgbClr val="0070C0"/>
              </a:solidFill>
            </a:endParaRPr>
          </a:p>
        </p:txBody>
      </p:sp>
      <p:sp>
        <p:nvSpPr>
          <p:cNvPr id="921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itchFamily="34" charset="0"/>
              <a:buNone/>
            </a:pPr>
            <a:endParaRPr lang="ru-RU" smtClean="0"/>
          </a:p>
        </p:txBody>
      </p:sp>
      <p:pic>
        <p:nvPicPr>
          <p:cNvPr id="92164" name="Picture 2" descr="D:\Мои Документы\Дина\MY BOOKS\Алаш\Карта Алаш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60350"/>
            <a:ext cx="8785225" cy="628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525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11188" y="0"/>
            <a:ext cx="8075612" cy="1196975"/>
          </a:xfrm>
        </p:spPr>
        <p:txBody>
          <a:bodyPr>
            <a:normAutofit fontScale="9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Переход на сторону большевиков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Запад                                         Восток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"/>
          </p:nvPr>
        </p:nvSpPr>
        <p:spPr>
          <a:xfrm>
            <a:off x="107950" y="1412875"/>
            <a:ext cx="3671888" cy="5040313"/>
          </a:xfrm>
        </p:spPr>
        <p:txBody>
          <a:bodyPr>
            <a:normAutofit fontScale="70000" lnSpcReduction="20000"/>
          </a:bodyPr>
          <a:lstStyle/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Март-июнь 1919 – переход Тургайской группы (О.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Алмасов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А.Байтурсынов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М.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Дулатов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др.)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Алашские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части – в составе Уральской казачьей армии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Март – эвакуация из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Жамбейты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Кызыл-Кугу, затем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Каратюбе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отказ давать джигитов в казачьи части. Апрель – ставка в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Жамбейты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удалось сохранить 500 джигитов, 5 пулеметов и 2 орудия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Март-апрель: начало переговоров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Ж.Досмухамедова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 большевиками. 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90116" name="Содержимое 10"/>
          <p:cNvSpPr>
            <a:spLocks noGrp="1"/>
          </p:cNvSpPr>
          <p:nvPr>
            <p:ph sz="quarter" idx="2"/>
          </p:nvPr>
        </p:nvSpPr>
        <p:spPr>
          <a:xfrm>
            <a:off x="3924300" y="1125538"/>
            <a:ext cx="5219700" cy="5472112"/>
          </a:xfrm>
        </p:spPr>
        <p:txBody>
          <a:bodyPr/>
          <a:lstStyle/>
          <a:p>
            <a:pPr marL="0" indent="0" algn="just"/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Весна – осень 1919: 3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алашских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полка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ведут бои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Семипалатинской области и Семиречье.</a:t>
            </a:r>
          </a:p>
          <a:p>
            <a:pPr marL="0" indent="0" algn="just"/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7 июля - делегация Семипалатинского земства (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Марсеков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Бердалин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Кунанбаев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принята председателем СМ П.В. Вологодским: вопросы о суде, земле, продовольствии, защите интеллигенции.</a:t>
            </a:r>
          </a:p>
          <a:p>
            <a:pPr marL="0" indent="0" algn="just"/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Июнь-июль -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Население деревень и городов, даже областного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г.Верного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ходит в рубищах и день ото дня приближается к первобытному способу употребления платья и обуви. На рынке ничего в продаже нет. Единственная мануфактурная фабрика в Верном попала в руки "товарищей" и расхищена по винтикам. Нитки продаются на аршин, плохие сапоги стоят свыше 2 тыс. рублей". Коробка спичек стоила 25 руб., суточная норма хлеба - четверть фунта. В сутки печаталось до 12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Заголовок 8"/>
          <p:cNvSpPr>
            <a:spLocks noGrp="1"/>
          </p:cNvSpPr>
          <p:nvPr>
            <p:ph type="title"/>
          </p:nvPr>
        </p:nvSpPr>
        <p:spPr>
          <a:xfrm>
            <a:off x="684213" y="0"/>
            <a:ext cx="8002587" cy="836613"/>
          </a:xfrm>
        </p:spPr>
        <p:txBody>
          <a:bodyPr/>
          <a:lstStyle/>
          <a:p>
            <a:pPr algn="just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Переход на сторону большевиков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Запад                                               Восток</a:t>
            </a:r>
            <a:endParaRPr lang="ru-RU" sz="2400" dirty="0" smtClean="0">
              <a:solidFill>
                <a:srgbClr val="0070C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"/>
          </p:nvPr>
        </p:nvSpPr>
        <p:spPr>
          <a:xfrm>
            <a:off x="107950" y="908050"/>
            <a:ext cx="4032250" cy="5689600"/>
          </a:xfrm>
        </p:spPr>
        <p:txBody>
          <a:bodyPr>
            <a:normAutofit fontScale="47500" lnSpcReduction="20000"/>
          </a:bodyPr>
          <a:lstStyle/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Дутов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разоружил 2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алашских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полка. Колчаку (май 1919): родам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аргынов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темиров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«составляет оппозицию, до крови включительно, род кипчаков под руководством ярых большевиков Амангельды и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Джангильды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Алимбековская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партия симпатизирует большевикам и ставит Советы. Они думают при помощи красных свергнуть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досмухамедовцев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…действуют подпольно и очень осторожно. Работают на две стороны».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27 августа – делегация из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Жамбейты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уральских казаков у Колчака, присвоение адмиралу звания «почетного аксакала».</a:t>
            </a:r>
            <a:r>
              <a:rPr lang="ru-RU" sz="3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Жамбейты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«царит голод и падеж скота от недостатка воды», тиф, около 800 джигитов, 2 пулемета и 1 орудие.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Октябрь –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адаевцы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напали на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Досмухамедова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уехал в Кызыл-Кугу.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 декабря – письмо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Досмухамедова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командованию Красной армии о переходе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20 декабря – приказ М.В. Фрунзе.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84663" y="765175"/>
            <a:ext cx="4859337" cy="5903913"/>
          </a:xfrm>
        </p:spPr>
        <p:txBody>
          <a:bodyPr>
            <a:normAutofit fontScale="47500" lnSpcReduction="20000"/>
          </a:bodyPr>
          <a:lstStyle/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Сентябрь 1919 – Черкасская оборона: до 16 тыс. белых, в т.ч. «3 полка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алашев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— хорошо обученных до 1800 чел. и 900 чел. китайцев". Всего. "Убыль пополняется обученными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киргизами-алашами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которые находятся в тылу боя". 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Декабрь -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алашские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части (до 1000 сабель) в районе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Арасанский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алашский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полк в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Басканском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Романовском создавался еще один (зеленый флаг с белым черепом и костями и надписью "С нами БОГ", а на другой стороне белый полумесяц со звездой и надписью "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". На папахах треугольники у казаков красные, у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таранчей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— зеленые,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алашей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— белые»). 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 декабря – в Семипалатинске установлена советская власть. Совет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Алаш-Орды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делегировал в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облВРК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А.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Ермекова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Х.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Габбасова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21 декабря – постановление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облсовета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Алаш-Орды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«поддержать всеми средствами и силами Советскую власть», подчиниться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КирВРК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до возобновления деятельности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Всекиргизского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Народного Совета или избрания последнего вновь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всекиргизским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съездом.</a:t>
            </a:r>
          </a:p>
          <a:p>
            <a:pPr marL="0" indent="452438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Январь 1920 – создание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культпросветобщества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Алашского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народного дома, выступление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М.Ауэзова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облВРК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СибВРК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об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Алаш-Орде</a:t>
            </a:r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февраль – аресты членов </a:t>
            </a:r>
            <a:r>
              <a:rPr lang="ru-RU" sz="3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</a:t>
            </a:r>
            <a:endParaRPr lang="ru-RU" sz="3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50" y="836613"/>
            <a:ext cx="9036050" cy="4968875"/>
          </a:xfrm>
        </p:spPr>
        <p:txBody>
          <a:bodyPr>
            <a:normAutofit fontScale="92500" lnSpcReduction="20000"/>
          </a:bodyPr>
          <a:lstStyle/>
          <a:p>
            <a:pPr marL="0" indent="452438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11 января 1920 – решение о слиянии с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КирВРК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452438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21 января 1920 -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КирВРК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слияние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Алаш-Орды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 Ревкомом возможно только через включение ее членов в ВРК по решению СНК РСФСР.</a:t>
            </a:r>
          </a:p>
          <a:p>
            <a:pPr marL="0" indent="452438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13 февраля, 3 марта – 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КирВРК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Пестковский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Джангильдин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Айтиев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Байтурсынов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за реализацию амнистии, привлечение интеллигенции к работе  </a:t>
            </a:r>
          </a:p>
          <a:p>
            <a:pPr marL="0" indent="452438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 марта – решение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КирВРК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об отправке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Ж.Досмухамедова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др. в Москву</a:t>
            </a:r>
          </a:p>
          <a:p>
            <a:pPr marL="0" indent="452438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 марта – приказ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КирВРК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 ликвидации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-Орды.</a:t>
            </a:r>
          </a:p>
          <a:p>
            <a:pPr marL="0" indent="452438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13 марта –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Ермеков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Тюленев,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Аймаутов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обращаются в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КирВРК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к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Байтурсынову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2438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29 марта – прекращено преследование семипалатинских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алашординцев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 окончательный роспуск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Семиреченской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армии Анненкова (полк. Асанов) с переводом остатков в состав Красной армии</a:t>
            </a:r>
          </a:p>
          <a:p>
            <a:pPr marL="0" indent="452438" algn="just" fontAlgn="auto">
              <a:spcAft>
                <a:spcPts val="0"/>
              </a:spcAft>
              <a:buFont typeface="Wingdings 3"/>
              <a:buNone/>
              <a:defRPr/>
            </a:pPr>
            <a:endParaRPr 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715200" cy="72008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Условия победителя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7848872" cy="11521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Учредительный съезд КАССР в Оренбурге. </a:t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4-12 октября 1920 г.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Picture 2" descr="D:\Мои Документы\Дина\MY BOOKS\На службе\Фото в кн.2013\Учр.съезд КАССР в Оренбурге. Октябрь 1920 г.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" y="1751012"/>
            <a:ext cx="61722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3501008"/>
            <a:ext cx="7242048" cy="2952328"/>
          </a:xfrm>
        </p:spPr>
        <p:txBody>
          <a:bodyPr>
            <a:noAutofit/>
          </a:bodyPr>
          <a:lstStyle/>
          <a:p>
            <a:r>
              <a:rPr lang="ru-RU" sz="2400" dirty="0"/>
              <a:t>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Мероприятия по созданию Казахской Автономной Советской Социалистической Республики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июля 1919 г. В.И. Ленин подписал декрет </a:t>
            </a:r>
            <a:r>
              <a:rPr lang="ru-RU" sz="2000" b="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«О революционном Комитете по управлению Киргизским (Казахским) краем». </a:t>
            </a:r>
            <a:r>
              <a:rPr lang="ru-RU" sz="2000" b="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нем го­ворилось, что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Казревком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учреждается как </a:t>
            </a:r>
            <a:r>
              <a:rPr lang="ru-RU" sz="20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высшее военно-гражданское управление краем.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Декрет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определял его цели и задачи: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борьба </a:t>
            </a:r>
            <a:r>
              <a:rPr lang="ru-RU" sz="20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против контрреволюции и интервенции, создание условий для государственного, хозяйственного и культурного строительства в крае, подготовка учредительного съезда Советов в Казахстане. </a:t>
            </a:r>
            <a:r>
              <a:rPr lang="ru-RU" sz="2000" b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ведении ревкома находились казахские территории Астраханской губернии и области: Уральская, Тургайская,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Акмолинская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Семипалатинская.</a:t>
            </a:r>
          </a:p>
        </p:txBody>
      </p:sp>
    </p:spTree>
    <p:extLst>
      <p:ext uri="{BB962C8B-B14F-4D97-AF65-F5344CB8AC3E}">
        <p14:creationId xmlns:p14="http://schemas.microsoft.com/office/powerpoint/2010/main" val="7062615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888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0303" y="476672"/>
            <a:ext cx="763284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Образование </a:t>
            </a:r>
            <a:r>
              <a:rPr lang="ru-RU" sz="2400" dirty="0" err="1">
                <a:solidFill>
                  <a:srgbClr val="0070C0"/>
                </a:solidFill>
              </a:rPr>
              <a:t>КазАССР</a:t>
            </a:r>
            <a:r>
              <a:rPr lang="ru-RU" sz="2400" dirty="0">
                <a:solidFill>
                  <a:srgbClr val="0070C0"/>
                </a:solidFill>
              </a:rPr>
              <a:t> 26 августа 1920 года </a:t>
            </a:r>
            <a:endParaRPr lang="ru-RU" sz="2400" dirty="0" smtClean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 smtClean="0">
                <a:solidFill>
                  <a:srgbClr val="0070C0"/>
                </a:solidFill>
              </a:rPr>
              <a:t>Советское </a:t>
            </a:r>
            <a:r>
              <a:rPr lang="ru-RU" sz="2400" dirty="0">
                <a:solidFill>
                  <a:srgbClr val="0070C0"/>
                </a:solidFill>
              </a:rPr>
              <a:t>правительство - ВЦИК и СНК РСФСР - издало </a:t>
            </a:r>
            <a:r>
              <a:rPr lang="ru-RU" sz="2400" b="1" u="sng" dirty="0">
                <a:solidFill>
                  <a:srgbClr val="0070C0"/>
                </a:solidFill>
              </a:rPr>
              <a:t>декрет «Об образовании Киргизской (Казахской) Автономной Советской Социалистической Республики» </a:t>
            </a:r>
            <a:r>
              <a:rPr lang="ru-RU" sz="2400" dirty="0">
                <a:solidFill>
                  <a:srgbClr val="0070C0"/>
                </a:solidFill>
              </a:rPr>
              <a:t>в составе РСФСР, которая явилась тогда первым федеративным социалистическим государством, построенным на началах советской автономии. </a:t>
            </a:r>
            <a:endParaRPr lang="ru-RU" sz="2400" dirty="0" smtClean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 smtClean="0">
                <a:solidFill>
                  <a:srgbClr val="0070C0"/>
                </a:solidFill>
              </a:rPr>
              <a:t>Декрет </a:t>
            </a:r>
            <a:r>
              <a:rPr lang="ru-RU" sz="2400" dirty="0">
                <a:solidFill>
                  <a:srgbClr val="0070C0"/>
                </a:solidFill>
              </a:rPr>
              <a:t>об образовании </a:t>
            </a:r>
            <a:r>
              <a:rPr lang="ru-RU" sz="2400" dirty="0" err="1">
                <a:solidFill>
                  <a:srgbClr val="0070C0"/>
                </a:solidFill>
              </a:rPr>
              <a:t>КазАССР</a:t>
            </a:r>
            <a:r>
              <a:rPr lang="ru-RU" sz="2400" dirty="0">
                <a:solidFill>
                  <a:srgbClr val="0070C0"/>
                </a:solidFill>
              </a:rPr>
              <a:t> определил территорию Казахстана, установил, что органами управления </a:t>
            </a:r>
            <a:r>
              <a:rPr lang="ru-RU" sz="2400" dirty="0" err="1">
                <a:solidFill>
                  <a:srgbClr val="0070C0"/>
                </a:solidFill>
              </a:rPr>
              <a:t>КазАССР</a:t>
            </a:r>
            <a:r>
              <a:rPr lang="ru-RU" sz="2400" dirty="0">
                <a:solidFill>
                  <a:srgbClr val="0070C0"/>
                </a:solidFill>
              </a:rPr>
              <a:t> являются местные Советы депутатов, ЦИК и Совнарком</a:t>
            </a:r>
            <a:r>
              <a:rPr lang="ru-RU" sz="2400">
                <a:solidFill>
                  <a:srgbClr val="0070C0"/>
                </a:solidFill>
              </a:rPr>
              <a:t>. </a:t>
            </a:r>
            <a:endParaRPr lang="ru-RU" sz="2400" smtClean="0">
              <a:solidFill>
                <a:srgbClr val="0070C0"/>
              </a:solidFill>
            </a:endParaRPr>
          </a:p>
          <a:p>
            <a:r>
              <a:rPr lang="ru-RU" sz="2400" smtClean="0">
                <a:solidFill>
                  <a:srgbClr val="0070C0"/>
                </a:solidFill>
              </a:rPr>
              <a:t>Для </a:t>
            </a:r>
            <a:r>
              <a:rPr lang="ru-RU" sz="2400" dirty="0">
                <a:solidFill>
                  <a:srgbClr val="0070C0"/>
                </a:solidFill>
              </a:rPr>
              <a:t>управления военным аппаратом был учрежден Казахский военный комиссариат.</a:t>
            </a:r>
          </a:p>
        </p:txBody>
      </p:sp>
    </p:spTree>
    <p:extLst>
      <p:ext uri="{BB962C8B-B14F-4D97-AF65-F5344CB8AC3E}">
        <p14:creationId xmlns:p14="http://schemas.microsoft.com/office/powerpoint/2010/main" val="24750382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28656" cy="648072"/>
          </a:xfrm>
        </p:spPr>
        <p:txBody>
          <a:bodyPr/>
          <a:lstStyle/>
          <a:p>
            <a:r>
              <a:rPr lang="ru-RU" dirty="0" err="1" smtClean="0">
                <a:solidFill>
                  <a:srgbClr val="0070C0"/>
                </a:solidFill>
              </a:rPr>
              <a:t>Алаш</a:t>
            </a:r>
            <a:r>
              <a:rPr lang="ru-RU" dirty="0" smtClean="0">
                <a:solidFill>
                  <a:srgbClr val="0070C0"/>
                </a:solidFill>
              </a:rPr>
              <a:t> и создание </a:t>
            </a:r>
            <a:r>
              <a:rPr lang="ru-RU" dirty="0" err="1" smtClean="0">
                <a:solidFill>
                  <a:srgbClr val="0070C0"/>
                </a:solidFill>
              </a:rPr>
              <a:t>Каз</a:t>
            </a:r>
            <a:r>
              <a:rPr lang="ru-RU" dirty="0" smtClean="0">
                <a:solidFill>
                  <a:srgbClr val="0070C0"/>
                </a:solidFill>
              </a:rPr>
              <a:t> АССР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908720"/>
            <a:ext cx="8100392" cy="5760640"/>
          </a:xfrm>
        </p:spPr>
        <p:txBody>
          <a:bodyPr>
            <a:normAutofit fontScale="85000" lnSpcReduction="20000"/>
          </a:bodyPr>
          <a:lstStyle/>
          <a:p>
            <a:pPr marL="0" indent="452438" algn="just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Советская власть в лице </a:t>
            </a:r>
            <a:r>
              <a:rPr lang="ru-RU" b="1" dirty="0" err="1" smtClean="0">
                <a:solidFill>
                  <a:srgbClr val="0070C0"/>
                </a:solidFill>
              </a:rPr>
              <a:t>алашординцев</a:t>
            </a:r>
            <a:r>
              <a:rPr lang="ru-RU" b="1" dirty="0" smtClean="0">
                <a:solidFill>
                  <a:srgbClr val="0070C0"/>
                </a:solidFill>
              </a:rPr>
              <a:t> нашла единственно возможных и приемлемых, пусть временно, как и во всех других национальных регионах, партнеров </a:t>
            </a:r>
            <a:r>
              <a:rPr lang="ru-RU" dirty="0" smtClean="0">
                <a:solidFill>
                  <a:srgbClr val="0070C0"/>
                </a:solidFill>
              </a:rPr>
              <a:t>для стабилизации послевоенной обстановки и организации нового административно-территориального, социально-политического, правового, культурного порядка. Попытки компромисса разных социальных сил, поиск рычагов для социально-экономических и прочих преобразований в самобытных этнокультурных регионах велись  с обеих сторон, обнаруживая порой полярные представления о путях и средствах достижения прогресса и самой его сущности. </a:t>
            </a:r>
          </a:p>
          <a:p>
            <a:pPr marL="0" indent="452438" algn="just">
              <a:buNone/>
            </a:pPr>
            <a:r>
              <a:rPr lang="ru-RU" dirty="0" smtClean="0">
                <a:solidFill>
                  <a:srgbClr val="0070C0"/>
                </a:solidFill>
              </a:rPr>
              <a:t>П</a:t>
            </a:r>
            <a:r>
              <a:rPr lang="ru-RU" b="1" dirty="0" smtClean="0">
                <a:solidFill>
                  <a:srgbClr val="0070C0"/>
                </a:solidFill>
              </a:rPr>
              <a:t>редставители </a:t>
            </a:r>
            <a:r>
              <a:rPr lang="ru-RU" b="1" dirty="0" err="1" smtClean="0">
                <a:solidFill>
                  <a:srgbClr val="0070C0"/>
                </a:solidFill>
              </a:rPr>
              <a:t>Алаш</a:t>
            </a:r>
            <a:r>
              <a:rPr lang="ru-RU" b="1" dirty="0" smtClean="0">
                <a:solidFill>
                  <a:srgbClr val="0070C0"/>
                </a:solidFill>
              </a:rPr>
              <a:t> сыграли исключительную роль в формировании советской автономии в Казахстане в 1920 г., определении ее административно-территориальных границ, становлении многих организационно-педагогических и содержательных основ системы образования и просвещения, культурном прогрессе общества в целом.</a:t>
            </a:r>
          </a:p>
          <a:p>
            <a:pPr marL="0" indent="0" algn="just"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686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5229225"/>
            <a:ext cx="8147050" cy="8064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0070C0"/>
                </a:solidFill>
              </a:rPr>
              <a:t>Основные факторы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476250"/>
            <a:ext cx="8291512" cy="4897438"/>
          </a:xfrm>
        </p:spPr>
        <p:txBody>
          <a:bodyPr>
            <a:normAutofit fontScale="92500" lnSpcReduction="20000"/>
          </a:bodyPr>
          <a:lstStyle/>
          <a:p>
            <a:pPr marL="0" indent="45243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География</a:t>
            </a:r>
          </a:p>
          <a:p>
            <a:pPr marL="0" indent="45243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Состояние инфраструктуры</a:t>
            </a:r>
          </a:p>
          <a:p>
            <a:pPr marL="0" indent="45243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Влияние пограничных </a:t>
            </a:r>
            <a:r>
              <a:rPr lang="ru-RU" b="1" dirty="0" err="1" smtClean="0">
                <a:solidFill>
                  <a:srgbClr val="0070C0"/>
                </a:solidFill>
              </a:rPr>
              <a:t>акторов</a:t>
            </a:r>
            <a:r>
              <a:rPr lang="ru-RU" b="1" dirty="0" smtClean="0">
                <a:solidFill>
                  <a:srgbClr val="0070C0"/>
                </a:solidFill>
              </a:rPr>
              <a:t> (Башкирия, </a:t>
            </a:r>
            <a:r>
              <a:rPr lang="ru-RU" b="1" dirty="0" smtClean="0">
                <a:solidFill>
                  <a:srgbClr val="0070C0"/>
                </a:solidFill>
              </a:rPr>
              <a:t>Сибирь</a:t>
            </a:r>
            <a:r>
              <a:rPr lang="ru-RU" b="1" dirty="0" smtClean="0">
                <a:solidFill>
                  <a:srgbClr val="0070C0"/>
                </a:solidFill>
              </a:rPr>
              <a:t>, Туркестан)</a:t>
            </a:r>
          </a:p>
          <a:p>
            <a:pPr marL="0" indent="45243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Соотношение сил красных и белых, уровень боеспособности и активности </a:t>
            </a:r>
            <a:r>
              <a:rPr lang="ru-RU" b="1" dirty="0" err="1" smtClean="0">
                <a:solidFill>
                  <a:srgbClr val="0070C0"/>
                </a:solidFill>
              </a:rPr>
              <a:t>алашских</a:t>
            </a:r>
            <a:r>
              <a:rPr lang="ru-RU" b="1" dirty="0" smtClean="0">
                <a:solidFill>
                  <a:srgbClr val="0070C0"/>
                </a:solidFill>
              </a:rPr>
              <a:t> частей</a:t>
            </a:r>
          </a:p>
          <a:p>
            <a:pPr marL="0" indent="45243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Расхождения по организационным вопросам </a:t>
            </a:r>
          </a:p>
          <a:p>
            <a:pPr marL="0" indent="45243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Типология структур власти</a:t>
            </a:r>
          </a:p>
          <a:p>
            <a:pPr marL="0" indent="45243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Различный организаторский и политический опыт лидеров</a:t>
            </a:r>
          </a:p>
          <a:p>
            <a:pPr marL="0" indent="45243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Властные амбиции и особенности личности лидеров</a:t>
            </a:r>
          </a:p>
          <a:p>
            <a:pPr marL="0" indent="452438" algn="just" fontAlgn="auto">
              <a:spcAft>
                <a:spcPts val="0"/>
              </a:spcAft>
              <a:buNone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45243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rgbClr val="0070C0"/>
              </a:solidFill>
            </a:endParaRPr>
          </a:p>
          <a:p>
            <a:pPr marL="0" indent="452438"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385248" cy="706090"/>
          </a:xfrm>
        </p:spPr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Некоторые уроки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Алаш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24744"/>
            <a:ext cx="7992888" cy="5688632"/>
          </a:xfrm>
        </p:spPr>
        <p:txBody>
          <a:bodyPr/>
          <a:lstStyle/>
          <a:p>
            <a:pPr lvl="0"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Качество образования, постоянное самообразование</a:t>
            </a:r>
          </a:p>
          <a:p>
            <a:pPr lvl="0"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Широта мышления, принципиальность и способность к компромиссу</a:t>
            </a:r>
          </a:p>
          <a:p>
            <a:pPr lvl="0"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Патриотизм, толерантность и бескорыстие</a:t>
            </a:r>
          </a:p>
          <a:p>
            <a:pPr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Приверженность легитимным средствам политической деятельности, гибкость и адаптивность</a:t>
            </a:r>
          </a:p>
          <a:p>
            <a:pPr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Умение соединить передовой мировой и российский опыт с национальной спецификой</a:t>
            </a:r>
          </a:p>
          <a:p>
            <a:pPr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Демократизм, правовая культура</a:t>
            </a:r>
          </a:p>
          <a:p>
            <a:pPr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Забота о национальной культуре (литература, СМИ, образование, преемственность поколений и др.)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3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Потенциал для исследования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772816"/>
            <a:ext cx="8424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Сравнительный анализ опыта организации власти</a:t>
            </a:r>
          </a:p>
          <a:p>
            <a:pPr lvl="0"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Социально-антропологическое исследование культуры и политико-правовых предпочтений слоев общества, на которые опиралось движение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Алаш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Детальная реконструкция военной истории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Алаш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Конкретно-историческое изучение социально-экономической и культурной деятельности структур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Алаш-Орды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на местах</a:t>
            </a:r>
          </a:p>
          <a:p>
            <a:pPr lvl="0" indent="452438" algn="just" fontAlgn="auto">
              <a:spcAft>
                <a:spcPts val="0"/>
              </a:spcAft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Составление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биохроник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деятелей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Алаш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indent="452438" algn="ctr" fontAlgn="auto">
              <a:spcAft>
                <a:spcPts val="0"/>
              </a:spcAft>
            </a:pPr>
            <a:endParaRPr lang="ru-RU" sz="3600" b="1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1304" y="1916832"/>
            <a:ext cx="8153400" cy="44958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7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8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3891</Words>
  <Application>Microsoft Office PowerPoint</Application>
  <PresentationFormat>Экран (4:3)</PresentationFormat>
  <Paragraphs>283</Paragraphs>
  <Slides>48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48</vt:i4>
      </vt:variant>
    </vt:vector>
  </HeadingPairs>
  <TitlesOfParts>
    <vt:vector size="62" baseType="lpstr">
      <vt:lpstr>Тема Office</vt:lpstr>
      <vt:lpstr>Справедливость</vt:lpstr>
      <vt:lpstr>Обычная</vt:lpstr>
      <vt:lpstr>Официальная</vt:lpstr>
      <vt:lpstr>Городская</vt:lpstr>
      <vt:lpstr>1_Техническая</vt:lpstr>
      <vt:lpstr>Аспект</vt:lpstr>
      <vt:lpstr>Эркер</vt:lpstr>
      <vt:lpstr>Открытая</vt:lpstr>
      <vt:lpstr>Трек</vt:lpstr>
      <vt:lpstr>Поток</vt:lpstr>
      <vt:lpstr>1_Обычная</vt:lpstr>
      <vt:lpstr>1_Эркер</vt:lpstr>
      <vt:lpstr>Изящная</vt:lpstr>
      <vt:lpstr>Движение Алаш и Алашская автономия</vt:lpstr>
      <vt:lpstr>Презентация PowerPoint</vt:lpstr>
      <vt:lpstr>Презентация PowerPoint</vt:lpstr>
      <vt:lpstr>Казахстан в начале XX века</vt:lpstr>
      <vt:lpstr>Презентация PowerPoint</vt:lpstr>
      <vt:lpstr>Казахстан в начале XX века</vt:lpstr>
      <vt:lpstr>Казахстан в начале XX века</vt:lpstr>
      <vt:lpstr>Т.И. Сидельников (1876-1930),  депутат I Думы:</vt:lpstr>
      <vt:lpstr>Казахстан в начале ХХ века</vt:lpstr>
      <vt:lpstr> Казахская интеллигенция начала XX века</vt:lpstr>
      <vt:lpstr> Развитие общественной активности </vt:lpstr>
      <vt:lpstr>Этапы организационного становления</vt:lpstr>
      <vt:lpstr>Консолидированные акции</vt:lpstr>
      <vt:lpstr>Казахские съезды 1917 года</vt:lpstr>
      <vt:lpstr>I общеказахский съезд 1917 г.</vt:lpstr>
      <vt:lpstr>Организационно-политическое развитие</vt:lpstr>
      <vt:lpstr>Организация партии</vt:lpstr>
      <vt:lpstr>         От движения к партии         </vt:lpstr>
      <vt:lpstr>А.Н. Букейханов (1870-1937)</vt:lpstr>
      <vt:lpstr>Вопрос о государственности в конце 1917 г.</vt:lpstr>
      <vt:lpstr>II общеказахский съезд. Оренбург, 5—13 декабря 1917 г . Создание автономии Алаш и правительства - Алаш-Орды  (предс. Букейханов)</vt:lpstr>
      <vt:lpstr>Провозгашение автономии Алаш-Орда</vt:lpstr>
      <vt:lpstr>Проблема стратегического выбора.1918 г.</vt:lpstr>
      <vt:lpstr>Комуч</vt:lpstr>
      <vt:lpstr>Попытка компромисса.1918 г. </vt:lpstr>
      <vt:lpstr>Становление автономии</vt:lpstr>
      <vt:lpstr>Правительство и вооруженные силы</vt:lpstr>
      <vt:lpstr>Западный проект</vt:lpstr>
      <vt:lpstr>Ж. Д. Досмухамедов (1887-1938)</vt:lpstr>
      <vt:lpstr>Западные структуры</vt:lpstr>
      <vt:lpstr>А.Букейханов 12 сентября 1918 г., Уфа:</vt:lpstr>
      <vt:lpstr> Государственное совещание  (Уфа, 8-23 сентября 1918 г.) </vt:lpstr>
      <vt:lpstr>Автономия Алаш: западная часть</vt:lpstr>
      <vt:lpstr>Единство территории и власти, демократический выбор </vt:lpstr>
      <vt:lpstr>Устройство автономии Алаш</vt:lpstr>
      <vt:lpstr>Алаш-Орда (г. Алаш)</vt:lpstr>
      <vt:lpstr>Презентация PowerPoint</vt:lpstr>
      <vt:lpstr>Презентация PowerPoint</vt:lpstr>
      <vt:lpstr>Переход на сторону большевиков Запад                                         Восток</vt:lpstr>
      <vt:lpstr>  Переход на сторону большевиков         Запад                                               Восток</vt:lpstr>
      <vt:lpstr>Условия победителя </vt:lpstr>
      <vt:lpstr>Учредительный съезд КАССР в Оренбурге.  4-12 октября 1920 г.</vt:lpstr>
      <vt:lpstr> Мероприятия по созданию Казахской Автономной Советской Социалистической Республики   10 июля 1919 г. В.И. Ленин подписал декрет «О революционном Комитете по управлению Киргизским (Казахским) краем».  В нем го­ворилось, что Казревком учреждается как высшее военно-гражданское управление краем.  Декрет определял его цели и задачи:  борьба против контрреволюции и интервенции, создание условий для государственного, хозяйственного и культурного строительства в крае, подготовка учредительного съезда Советов в Казахстане.  В ведении ревкома находились казахские территории Астраханской губернии и области: Уральская, Тургайская, Акмолинская, Семипалатинская.</vt:lpstr>
      <vt:lpstr>Презентация PowerPoint</vt:lpstr>
      <vt:lpstr>Алаш и создание Каз АССР</vt:lpstr>
      <vt:lpstr>Основные факторы</vt:lpstr>
      <vt:lpstr>Некоторые уроки Алаш</vt:lpstr>
      <vt:lpstr>Потенциал для исследования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Восток и запад в истории Алаш</dc:title>
  <dc:creator>user</dc:creator>
  <cp:lastModifiedBy>Калиева К С</cp:lastModifiedBy>
  <cp:revision>173</cp:revision>
  <dcterms:created xsi:type="dcterms:W3CDTF">2012-09-20T08:53:03Z</dcterms:created>
  <dcterms:modified xsi:type="dcterms:W3CDTF">2021-02-04T08:51:26Z</dcterms:modified>
</cp:coreProperties>
</file>